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0" r:id="rId4"/>
    <p:sldId id="259" r:id="rId5"/>
    <p:sldId id="261" r:id="rId6"/>
    <p:sldId id="268" r:id="rId7"/>
    <p:sldId id="269" r:id="rId8"/>
    <p:sldId id="262" r:id="rId9"/>
    <p:sldId id="263" r:id="rId10"/>
    <p:sldId id="264" r:id="rId11"/>
    <p:sldId id="270" r:id="rId12"/>
    <p:sldId id="266" r:id="rId13"/>
    <p:sldId id="271" r:id="rId14"/>
    <p:sldId id="272" r:id="rId15"/>
    <p:sldId id="273" r:id="rId16"/>
    <p:sldId id="274" r:id="rId17"/>
    <p:sldId id="267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289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73" autoAdjust="0"/>
  </p:normalViewPr>
  <p:slideViewPr>
    <p:cSldViewPr>
      <p:cViewPr varScale="1">
        <p:scale>
          <a:sx n="68" d="100"/>
          <a:sy n="68" d="100"/>
        </p:scale>
        <p:origin x="-144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16F3C4-B243-40B6-ADC8-5E9B3D389AD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B8F8049-D81B-4B6D-A52B-73C038BCB371}">
      <dgm:prSet phldrT="[Text]"/>
      <dgm:spPr/>
      <dgm:t>
        <a:bodyPr/>
        <a:lstStyle/>
        <a:p>
          <a:r>
            <a:rPr lang="en-US" dirty="0" smtClean="0"/>
            <a:t>Development of</a:t>
          </a:r>
        </a:p>
        <a:p>
          <a:r>
            <a:rPr lang="en-US" dirty="0" smtClean="0"/>
            <a:t>A-V formulation in FLUENT</a:t>
          </a:r>
          <a:endParaRPr lang="en-US" dirty="0"/>
        </a:p>
      </dgm:t>
    </dgm:pt>
    <dgm:pt modelId="{864B6DC9-D1D1-4CD1-B888-3BA4A7EE3821}" type="parTrans" cxnId="{EBCD5862-F453-4975-877F-4A9F1FC3978A}">
      <dgm:prSet/>
      <dgm:spPr/>
      <dgm:t>
        <a:bodyPr/>
        <a:lstStyle/>
        <a:p>
          <a:endParaRPr lang="en-US"/>
        </a:p>
      </dgm:t>
    </dgm:pt>
    <dgm:pt modelId="{94CA2215-1BA8-47F9-81FA-764CF9C4F431}" type="sibTrans" cxnId="{EBCD5862-F453-4975-877F-4A9F1FC3978A}">
      <dgm:prSet/>
      <dgm:spPr/>
      <dgm:t>
        <a:bodyPr/>
        <a:lstStyle/>
        <a:p>
          <a:endParaRPr lang="en-US"/>
        </a:p>
      </dgm:t>
    </dgm:pt>
    <dgm:pt modelId="{37B95678-F694-4253-AF26-44E703104C85}">
      <dgm:prSet phldrT="[Text]"/>
      <dgm:spPr/>
      <dgm:t>
        <a:bodyPr/>
        <a:lstStyle/>
        <a:p>
          <a:r>
            <a:rPr lang="en-US" dirty="0" smtClean="0"/>
            <a:t>Validating code for infinitely long cylindrical current carrying conductor</a:t>
          </a:r>
          <a:endParaRPr lang="en-US" dirty="0"/>
        </a:p>
      </dgm:t>
    </dgm:pt>
    <dgm:pt modelId="{DFB639F9-81CB-4DCF-9B07-7B8ACC5F8428}" type="parTrans" cxnId="{9FC3EE29-E83B-4601-9EF2-77371D2C7901}">
      <dgm:prSet/>
      <dgm:spPr/>
      <dgm:t>
        <a:bodyPr/>
        <a:lstStyle/>
        <a:p>
          <a:endParaRPr lang="en-US"/>
        </a:p>
      </dgm:t>
    </dgm:pt>
    <dgm:pt modelId="{810D7F83-78E3-43B8-81BE-370E994461CB}" type="sibTrans" cxnId="{9FC3EE29-E83B-4601-9EF2-77371D2C7901}">
      <dgm:prSet/>
      <dgm:spPr/>
      <dgm:t>
        <a:bodyPr/>
        <a:lstStyle/>
        <a:p>
          <a:endParaRPr lang="en-US"/>
        </a:p>
      </dgm:t>
    </dgm:pt>
    <dgm:pt modelId="{DD5B75F9-8BC2-459E-A046-5BB85123E22C}">
      <dgm:prSet phldrT="[Text]"/>
      <dgm:spPr/>
      <dgm:t>
        <a:bodyPr/>
        <a:lstStyle/>
        <a:p>
          <a:r>
            <a:rPr lang="en-US" dirty="0" smtClean="0"/>
            <a:t>Validating code for square bar </a:t>
          </a:r>
          <a:endParaRPr lang="en-US" dirty="0"/>
        </a:p>
      </dgm:t>
    </dgm:pt>
    <dgm:pt modelId="{1122FD4D-B5BE-4FFC-9AD5-B431268A6EDF}" type="parTrans" cxnId="{35CFA4A4-BB70-4D61-B8C3-70A2AC130923}">
      <dgm:prSet/>
      <dgm:spPr/>
      <dgm:t>
        <a:bodyPr/>
        <a:lstStyle/>
        <a:p>
          <a:endParaRPr lang="en-US"/>
        </a:p>
      </dgm:t>
    </dgm:pt>
    <dgm:pt modelId="{E79C029E-2CDF-4404-92D6-1FA3EBAF9F46}" type="sibTrans" cxnId="{35CFA4A4-BB70-4D61-B8C3-70A2AC130923}">
      <dgm:prSet/>
      <dgm:spPr/>
      <dgm:t>
        <a:bodyPr/>
        <a:lstStyle/>
        <a:p>
          <a:endParaRPr lang="en-US"/>
        </a:p>
      </dgm:t>
    </dgm:pt>
    <dgm:pt modelId="{F6D2E2EA-1A5D-4FB4-B8C7-869BB2B89258}">
      <dgm:prSet/>
      <dgm:spPr/>
      <dgm:t>
        <a:bodyPr/>
        <a:lstStyle/>
        <a:p>
          <a:r>
            <a:rPr lang="en-US" dirty="0" smtClean="0"/>
            <a:t>Necessity for development of A-J formulation in FLUENT</a:t>
          </a:r>
          <a:endParaRPr lang="en-US" dirty="0"/>
        </a:p>
      </dgm:t>
    </dgm:pt>
    <dgm:pt modelId="{BD4618E5-8223-432E-BDB3-5DCB27A0A599}" type="parTrans" cxnId="{883D8D9E-D08B-42A0-A541-B88C5353518E}">
      <dgm:prSet/>
      <dgm:spPr/>
      <dgm:t>
        <a:bodyPr/>
        <a:lstStyle/>
        <a:p>
          <a:endParaRPr lang="en-US"/>
        </a:p>
      </dgm:t>
    </dgm:pt>
    <dgm:pt modelId="{14E15240-1836-4EDC-837F-742FFDC52083}" type="sibTrans" cxnId="{883D8D9E-D08B-42A0-A541-B88C5353518E}">
      <dgm:prSet/>
      <dgm:spPr/>
      <dgm:t>
        <a:bodyPr/>
        <a:lstStyle/>
        <a:p>
          <a:endParaRPr lang="en-US"/>
        </a:p>
      </dgm:t>
    </dgm:pt>
    <dgm:pt modelId="{A7C0CFE8-A7ED-4294-A572-CBC36C70AA2F}" type="pres">
      <dgm:prSet presAssocID="{3916F3C4-B243-40B6-ADC8-5E9B3D389AD2}" presName="linearFlow" presStyleCnt="0">
        <dgm:presLayoutVars>
          <dgm:resizeHandles val="exact"/>
        </dgm:presLayoutVars>
      </dgm:prSet>
      <dgm:spPr/>
    </dgm:pt>
    <dgm:pt modelId="{019BADE7-66EF-409F-BD74-4A81CC1959A8}" type="pres">
      <dgm:prSet presAssocID="{8B8F8049-D81B-4B6D-A52B-73C038BCB3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03BB54-5293-4B8C-BFEB-E3DFFEE738E1}" type="pres">
      <dgm:prSet presAssocID="{94CA2215-1BA8-47F9-81FA-764CF9C4F431}" presName="sibTrans" presStyleLbl="sibTrans2D1" presStyleIdx="0" presStyleCnt="3"/>
      <dgm:spPr/>
    </dgm:pt>
    <dgm:pt modelId="{890502F3-D7F0-4ABB-A406-1B27FE8BFE6A}" type="pres">
      <dgm:prSet presAssocID="{94CA2215-1BA8-47F9-81FA-764CF9C4F431}" presName="connectorText" presStyleLbl="sibTrans2D1" presStyleIdx="0" presStyleCnt="3"/>
      <dgm:spPr/>
    </dgm:pt>
    <dgm:pt modelId="{85D2AF68-EF91-49F8-8EB3-74AC6A551A73}" type="pres">
      <dgm:prSet presAssocID="{37B95678-F694-4253-AF26-44E703104C8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B9B53-2B67-4083-AD46-E13CDC8E2F7B}" type="pres">
      <dgm:prSet presAssocID="{810D7F83-78E3-43B8-81BE-370E994461CB}" presName="sibTrans" presStyleLbl="sibTrans2D1" presStyleIdx="1" presStyleCnt="3"/>
      <dgm:spPr/>
    </dgm:pt>
    <dgm:pt modelId="{3506797B-AD3A-4399-A351-53E4627A2FF0}" type="pres">
      <dgm:prSet presAssocID="{810D7F83-78E3-43B8-81BE-370E994461CB}" presName="connectorText" presStyleLbl="sibTrans2D1" presStyleIdx="1" presStyleCnt="3"/>
      <dgm:spPr/>
    </dgm:pt>
    <dgm:pt modelId="{99A5284A-3766-422F-9E57-92C8C12B883C}" type="pres">
      <dgm:prSet presAssocID="{DD5B75F9-8BC2-459E-A046-5BB85123E22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E12854-C1FF-427A-9391-366E6D6F5AE0}" type="pres">
      <dgm:prSet presAssocID="{E79C029E-2CDF-4404-92D6-1FA3EBAF9F46}" presName="sibTrans" presStyleLbl="sibTrans2D1" presStyleIdx="2" presStyleCnt="3"/>
      <dgm:spPr/>
    </dgm:pt>
    <dgm:pt modelId="{DC54AAD5-8FB4-416B-8416-BCDC25096D53}" type="pres">
      <dgm:prSet presAssocID="{E79C029E-2CDF-4404-92D6-1FA3EBAF9F46}" presName="connectorText" presStyleLbl="sibTrans2D1" presStyleIdx="2" presStyleCnt="3"/>
      <dgm:spPr/>
    </dgm:pt>
    <dgm:pt modelId="{121D81B1-EF38-4EC7-A3C2-2F670D84C420}" type="pres">
      <dgm:prSet presAssocID="{F6D2E2EA-1A5D-4FB4-B8C7-869BB2B892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E6136F-0043-44F0-9665-657F49F41871}" type="presOf" srcId="{37B95678-F694-4253-AF26-44E703104C85}" destId="{85D2AF68-EF91-49F8-8EB3-74AC6A551A73}" srcOrd="0" destOrd="0" presId="urn:microsoft.com/office/officeart/2005/8/layout/process2"/>
    <dgm:cxn modelId="{D39E5FCF-1F14-43E0-BAC1-22BC6261AAEA}" type="presOf" srcId="{E79C029E-2CDF-4404-92D6-1FA3EBAF9F46}" destId="{DC54AAD5-8FB4-416B-8416-BCDC25096D53}" srcOrd="1" destOrd="0" presId="urn:microsoft.com/office/officeart/2005/8/layout/process2"/>
    <dgm:cxn modelId="{35CFA4A4-BB70-4D61-B8C3-70A2AC130923}" srcId="{3916F3C4-B243-40B6-ADC8-5E9B3D389AD2}" destId="{DD5B75F9-8BC2-459E-A046-5BB85123E22C}" srcOrd="2" destOrd="0" parTransId="{1122FD4D-B5BE-4FFC-9AD5-B431268A6EDF}" sibTransId="{E79C029E-2CDF-4404-92D6-1FA3EBAF9F46}"/>
    <dgm:cxn modelId="{2D9DD2F2-E43D-4CDB-A92B-7D828A8B04A5}" type="presOf" srcId="{94CA2215-1BA8-47F9-81FA-764CF9C4F431}" destId="{4503BB54-5293-4B8C-BFEB-E3DFFEE738E1}" srcOrd="0" destOrd="0" presId="urn:microsoft.com/office/officeart/2005/8/layout/process2"/>
    <dgm:cxn modelId="{9FC3EE29-E83B-4601-9EF2-77371D2C7901}" srcId="{3916F3C4-B243-40B6-ADC8-5E9B3D389AD2}" destId="{37B95678-F694-4253-AF26-44E703104C85}" srcOrd="1" destOrd="0" parTransId="{DFB639F9-81CB-4DCF-9B07-7B8ACC5F8428}" sibTransId="{810D7F83-78E3-43B8-81BE-370E994461CB}"/>
    <dgm:cxn modelId="{EBCD5862-F453-4975-877F-4A9F1FC3978A}" srcId="{3916F3C4-B243-40B6-ADC8-5E9B3D389AD2}" destId="{8B8F8049-D81B-4B6D-A52B-73C038BCB371}" srcOrd="0" destOrd="0" parTransId="{864B6DC9-D1D1-4CD1-B888-3BA4A7EE3821}" sibTransId="{94CA2215-1BA8-47F9-81FA-764CF9C4F431}"/>
    <dgm:cxn modelId="{D146582E-42EB-4C24-8699-9A3787B4DFDA}" type="presOf" srcId="{94CA2215-1BA8-47F9-81FA-764CF9C4F431}" destId="{890502F3-D7F0-4ABB-A406-1B27FE8BFE6A}" srcOrd="1" destOrd="0" presId="urn:microsoft.com/office/officeart/2005/8/layout/process2"/>
    <dgm:cxn modelId="{883D8D9E-D08B-42A0-A541-B88C5353518E}" srcId="{3916F3C4-B243-40B6-ADC8-5E9B3D389AD2}" destId="{F6D2E2EA-1A5D-4FB4-B8C7-869BB2B89258}" srcOrd="3" destOrd="0" parTransId="{BD4618E5-8223-432E-BDB3-5DCB27A0A599}" sibTransId="{14E15240-1836-4EDC-837F-742FFDC52083}"/>
    <dgm:cxn modelId="{D6724730-04D3-482C-BD13-1D513336E0F4}" type="presOf" srcId="{810D7F83-78E3-43B8-81BE-370E994461CB}" destId="{291B9B53-2B67-4083-AD46-E13CDC8E2F7B}" srcOrd="0" destOrd="0" presId="urn:microsoft.com/office/officeart/2005/8/layout/process2"/>
    <dgm:cxn modelId="{42AE47FC-1FE8-4C49-A30F-253BF385EBEF}" type="presOf" srcId="{F6D2E2EA-1A5D-4FB4-B8C7-869BB2B89258}" destId="{121D81B1-EF38-4EC7-A3C2-2F670D84C420}" srcOrd="0" destOrd="0" presId="urn:microsoft.com/office/officeart/2005/8/layout/process2"/>
    <dgm:cxn modelId="{0FF5ECA7-0A6A-413B-842E-19B2ADCE4430}" type="presOf" srcId="{810D7F83-78E3-43B8-81BE-370E994461CB}" destId="{3506797B-AD3A-4399-A351-53E4627A2FF0}" srcOrd="1" destOrd="0" presId="urn:microsoft.com/office/officeart/2005/8/layout/process2"/>
    <dgm:cxn modelId="{55E5AA87-EA4E-4562-8096-90A2D6A4566E}" type="presOf" srcId="{8B8F8049-D81B-4B6D-A52B-73C038BCB371}" destId="{019BADE7-66EF-409F-BD74-4A81CC1959A8}" srcOrd="0" destOrd="0" presId="urn:microsoft.com/office/officeart/2005/8/layout/process2"/>
    <dgm:cxn modelId="{F9091870-37EF-4919-A55A-0F51CF1BECA0}" type="presOf" srcId="{DD5B75F9-8BC2-459E-A046-5BB85123E22C}" destId="{99A5284A-3766-422F-9E57-92C8C12B883C}" srcOrd="0" destOrd="0" presId="urn:microsoft.com/office/officeart/2005/8/layout/process2"/>
    <dgm:cxn modelId="{63FAD5D1-B113-4B5B-9142-701354FBCEF3}" type="presOf" srcId="{E79C029E-2CDF-4404-92D6-1FA3EBAF9F46}" destId="{B2E12854-C1FF-427A-9391-366E6D6F5AE0}" srcOrd="0" destOrd="0" presId="urn:microsoft.com/office/officeart/2005/8/layout/process2"/>
    <dgm:cxn modelId="{E305B05F-B6EF-4114-94F5-10AD42C4D102}" type="presOf" srcId="{3916F3C4-B243-40B6-ADC8-5E9B3D389AD2}" destId="{A7C0CFE8-A7ED-4294-A572-CBC36C70AA2F}" srcOrd="0" destOrd="0" presId="urn:microsoft.com/office/officeart/2005/8/layout/process2"/>
    <dgm:cxn modelId="{C239409C-7F4F-4980-87B7-63ED25EDA7F5}" type="presParOf" srcId="{A7C0CFE8-A7ED-4294-A572-CBC36C70AA2F}" destId="{019BADE7-66EF-409F-BD74-4A81CC1959A8}" srcOrd="0" destOrd="0" presId="urn:microsoft.com/office/officeart/2005/8/layout/process2"/>
    <dgm:cxn modelId="{A3BE1673-FE5D-4FF7-9F03-D9AEC3F6A6C3}" type="presParOf" srcId="{A7C0CFE8-A7ED-4294-A572-CBC36C70AA2F}" destId="{4503BB54-5293-4B8C-BFEB-E3DFFEE738E1}" srcOrd="1" destOrd="0" presId="urn:microsoft.com/office/officeart/2005/8/layout/process2"/>
    <dgm:cxn modelId="{FE800223-C68C-4117-A60E-E14317447C42}" type="presParOf" srcId="{4503BB54-5293-4B8C-BFEB-E3DFFEE738E1}" destId="{890502F3-D7F0-4ABB-A406-1B27FE8BFE6A}" srcOrd="0" destOrd="0" presId="urn:microsoft.com/office/officeart/2005/8/layout/process2"/>
    <dgm:cxn modelId="{A6874CEE-2A1E-4C68-A8C1-F4FC88A3700D}" type="presParOf" srcId="{A7C0CFE8-A7ED-4294-A572-CBC36C70AA2F}" destId="{85D2AF68-EF91-49F8-8EB3-74AC6A551A73}" srcOrd="2" destOrd="0" presId="urn:microsoft.com/office/officeart/2005/8/layout/process2"/>
    <dgm:cxn modelId="{0DD4DC12-0441-4095-A7DD-A50E5DDA417A}" type="presParOf" srcId="{A7C0CFE8-A7ED-4294-A572-CBC36C70AA2F}" destId="{291B9B53-2B67-4083-AD46-E13CDC8E2F7B}" srcOrd="3" destOrd="0" presId="urn:microsoft.com/office/officeart/2005/8/layout/process2"/>
    <dgm:cxn modelId="{DF240C09-1334-4192-BE1D-9A4D09CA4FC0}" type="presParOf" srcId="{291B9B53-2B67-4083-AD46-E13CDC8E2F7B}" destId="{3506797B-AD3A-4399-A351-53E4627A2FF0}" srcOrd="0" destOrd="0" presId="urn:microsoft.com/office/officeart/2005/8/layout/process2"/>
    <dgm:cxn modelId="{02DBF1BC-FB7B-40CE-8B10-9324727069BC}" type="presParOf" srcId="{A7C0CFE8-A7ED-4294-A572-CBC36C70AA2F}" destId="{99A5284A-3766-422F-9E57-92C8C12B883C}" srcOrd="4" destOrd="0" presId="urn:microsoft.com/office/officeart/2005/8/layout/process2"/>
    <dgm:cxn modelId="{C2BAA828-EDEF-4688-B630-6BCCDBC189DF}" type="presParOf" srcId="{A7C0CFE8-A7ED-4294-A572-CBC36C70AA2F}" destId="{B2E12854-C1FF-427A-9391-366E6D6F5AE0}" srcOrd="5" destOrd="0" presId="urn:microsoft.com/office/officeart/2005/8/layout/process2"/>
    <dgm:cxn modelId="{A2D936C9-3520-488D-9F5F-F2748E55CA9A}" type="presParOf" srcId="{B2E12854-C1FF-427A-9391-366E6D6F5AE0}" destId="{DC54AAD5-8FB4-416B-8416-BCDC25096D53}" srcOrd="0" destOrd="0" presId="urn:microsoft.com/office/officeart/2005/8/layout/process2"/>
    <dgm:cxn modelId="{4799F571-F84C-4BBD-864E-00DDE9EDD99B}" type="presParOf" srcId="{A7C0CFE8-A7ED-4294-A572-CBC36C70AA2F}" destId="{121D81B1-EF38-4EC7-A3C2-2F670D84C42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673692-3DFE-4D92-A8AD-48ECBC611D9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6F99BC45-03D1-4168-B1F1-369AD95ABE33}">
      <dgm:prSet phldrT="[Text]"/>
      <dgm:spPr/>
      <dgm:t>
        <a:bodyPr/>
        <a:lstStyle/>
        <a:p>
          <a:r>
            <a:rPr lang="en-US" dirty="0" smtClean="0"/>
            <a:t>Development of A-J formulation in FLUENT</a:t>
          </a:r>
          <a:endParaRPr lang="en-US" dirty="0"/>
        </a:p>
      </dgm:t>
    </dgm:pt>
    <dgm:pt modelId="{D076E712-E874-4100-A0C4-F85F1340EEC0}" type="parTrans" cxnId="{BED95812-7CFB-47AA-9A58-982CC7396C7E}">
      <dgm:prSet/>
      <dgm:spPr/>
      <dgm:t>
        <a:bodyPr/>
        <a:lstStyle/>
        <a:p>
          <a:endParaRPr lang="en-US"/>
        </a:p>
      </dgm:t>
    </dgm:pt>
    <dgm:pt modelId="{3D18B7B0-0301-4750-BBE6-3153477C9F17}" type="sibTrans" cxnId="{BED95812-7CFB-47AA-9A58-982CC7396C7E}">
      <dgm:prSet/>
      <dgm:spPr/>
      <dgm:t>
        <a:bodyPr/>
        <a:lstStyle/>
        <a:p>
          <a:endParaRPr lang="en-US"/>
        </a:p>
      </dgm:t>
    </dgm:pt>
    <dgm:pt modelId="{E4FC90F5-ED78-4CBB-BE3E-1B7E02930874}">
      <dgm:prSet phldrT="[Text]"/>
      <dgm:spPr/>
      <dgm:t>
        <a:bodyPr/>
        <a:lstStyle/>
        <a:p>
          <a:r>
            <a:rPr lang="en-US" dirty="0" smtClean="0"/>
            <a:t>Validating code for a circular coil</a:t>
          </a:r>
          <a:endParaRPr lang="en-US" dirty="0"/>
        </a:p>
      </dgm:t>
    </dgm:pt>
    <dgm:pt modelId="{BC49C4AE-716F-4D62-AFF4-13215D7C466E}" type="parTrans" cxnId="{56B441EC-B3E3-4CD5-BBC3-F7DB1613CE10}">
      <dgm:prSet/>
      <dgm:spPr/>
      <dgm:t>
        <a:bodyPr/>
        <a:lstStyle/>
        <a:p>
          <a:endParaRPr lang="en-US"/>
        </a:p>
      </dgm:t>
    </dgm:pt>
    <dgm:pt modelId="{77FBFC78-8655-4331-99B0-FCCC6D765E17}" type="sibTrans" cxnId="{56B441EC-B3E3-4CD5-BBC3-F7DB1613CE10}">
      <dgm:prSet/>
      <dgm:spPr/>
      <dgm:t>
        <a:bodyPr/>
        <a:lstStyle/>
        <a:p>
          <a:endParaRPr lang="en-US"/>
        </a:p>
      </dgm:t>
    </dgm:pt>
    <dgm:pt modelId="{772FB3C8-64D6-4ADD-B3B8-7CF297C2E746}">
      <dgm:prSet phldrT="[Text]"/>
      <dgm:spPr/>
      <dgm:t>
        <a:bodyPr/>
        <a:lstStyle/>
        <a:p>
          <a:r>
            <a:rPr lang="en-US" dirty="0" smtClean="0"/>
            <a:t>Validating code for solenoid subject space and time varying current densities</a:t>
          </a:r>
        </a:p>
      </dgm:t>
    </dgm:pt>
    <dgm:pt modelId="{32AFFDF2-563C-4792-8A06-98728C80A9B9}" type="parTrans" cxnId="{961B0905-926F-42DE-9976-990F303994BC}">
      <dgm:prSet/>
      <dgm:spPr/>
      <dgm:t>
        <a:bodyPr/>
        <a:lstStyle/>
        <a:p>
          <a:endParaRPr lang="en-US"/>
        </a:p>
      </dgm:t>
    </dgm:pt>
    <dgm:pt modelId="{0F9DA52D-9F5E-4088-99D7-EC2D9D5DCE7E}" type="sibTrans" cxnId="{961B0905-926F-42DE-9976-990F303994BC}">
      <dgm:prSet/>
      <dgm:spPr/>
      <dgm:t>
        <a:bodyPr/>
        <a:lstStyle/>
        <a:p>
          <a:endParaRPr lang="en-US"/>
        </a:p>
      </dgm:t>
    </dgm:pt>
    <dgm:pt modelId="{3974D1CB-885B-4205-8197-16BE8760FD6D}" type="pres">
      <dgm:prSet presAssocID="{B0673692-3DFE-4D92-A8AD-48ECBC611D96}" presName="linearFlow" presStyleCnt="0">
        <dgm:presLayoutVars>
          <dgm:resizeHandles val="exact"/>
        </dgm:presLayoutVars>
      </dgm:prSet>
      <dgm:spPr/>
    </dgm:pt>
    <dgm:pt modelId="{148F7F52-D194-4F68-83EC-815DB5379374}" type="pres">
      <dgm:prSet presAssocID="{6F99BC45-03D1-4168-B1F1-369AD95ABE3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216FA-9DAC-4961-96D1-F7E101C16DC1}" type="pres">
      <dgm:prSet presAssocID="{3D18B7B0-0301-4750-BBE6-3153477C9F17}" presName="sibTrans" presStyleLbl="sibTrans2D1" presStyleIdx="0" presStyleCnt="2"/>
      <dgm:spPr/>
    </dgm:pt>
    <dgm:pt modelId="{CA1B2E72-B5DC-4F7E-A53C-B4A089ABF40C}" type="pres">
      <dgm:prSet presAssocID="{3D18B7B0-0301-4750-BBE6-3153477C9F17}" presName="connectorText" presStyleLbl="sibTrans2D1" presStyleIdx="0" presStyleCnt="2"/>
      <dgm:spPr/>
    </dgm:pt>
    <dgm:pt modelId="{6EA88F70-5F69-4E27-8DDE-5215C2C37B98}" type="pres">
      <dgm:prSet presAssocID="{E4FC90F5-ED78-4CBB-BE3E-1B7E0293087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69446-46D7-4492-BCC6-69A7B6CCE0B2}" type="pres">
      <dgm:prSet presAssocID="{77FBFC78-8655-4331-99B0-FCCC6D765E17}" presName="sibTrans" presStyleLbl="sibTrans2D1" presStyleIdx="1" presStyleCnt="2"/>
      <dgm:spPr/>
    </dgm:pt>
    <dgm:pt modelId="{67AA20CB-A4A6-4974-8681-5DE8A03ECDEF}" type="pres">
      <dgm:prSet presAssocID="{77FBFC78-8655-4331-99B0-FCCC6D765E17}" presName="connectorText" presStyleLbl="sibTrans2D1" presStyleIdx="1" presStyleCnt="2"/>
      <dgm:spPr/>
    </dgm:pt>
    <dgm:pt modelId="{59614D74-D531-4C39-B3B0-98F5BB782D6F}" type="pres">
      <dgm:prSet presAssocID="{772FB3C8-64D6-4ADD-B3B8-7CF297C2E74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1B0905-926F-42DE-9976-990F303994BC}" srcId="{B0673692-3DFE-4D92-A8AD-48ECBC611D96}" destId="{772FB3C8-64D6-4ADD-B3B8-7CF297C2E746}" srcOrd="2" destOrd="0" parTransId="{32AFFDF2-563C-4792-8A06-98728C80A9B9}" sibTransId="{0F9DA52D-9F5E-4088-99D7-EC2D9D5DCE7E}"/>
    <dgm:cxn modelId="{71CFFC51-B8FD-4E5D-94DD-F5E18DEA9C7B}" type="presOf" srcId="{E4FC90F5-ED78-4CBB-BE3E-1B7E02930874}" destId="{6EA88F70-5F69-4E27-8DDE-5215C2C37B98}" srcOrd="0" destOrd="0" presId="urn:microsoft.com/office/officeart/2005/8/layout/process2"/>
    <dgm:cxn modelId="{56B441EC-B3E3-4CD5-BBC3-F7DB1613CE10}" srcId="{B0673692-3DFE-4D92-A8AD-48ECBC611D96}" destId="{E4FC90F5-ED78-4CBB-BE3E-1B7E02930874}" srcOrd="1" destOrd="0" parTransId="{BC49C4AE-716F-4D62-AFF4-13215D7C466E}" sibTransId="{77FBFC78-8655-4331-99B0-FCCC6D765E17}"/>
    <dgm:cxn modelId="{BED95812-7CFB-47AA-9A58-982CC7396C7E}" srcId="{B0673692-3DFE-4D92-A8AD-48ECBC611D96}" destId="{6F99BC45-03D1-4168-B1F1-369AD95ABE33}" srcOrd="0" destOrd="0" parTransId="{D076E712-E874-4100-A0C4-F85F1340EEC0}" sibTransId="{3D18B7B0-0301-4750-BBE6-3153477C9F17}"/>
    <dgm:cxn modelId="{63CFD0E3-8DEA-4C3F-8C0E-E41FE1EC5BF1}" type="presOf" srcId="{77FBFC78-8655-4331-99B0-FCCC6D765E17}" destId="{67AA20CB-A4A6-4974-8681-5DE8A03ECDEF}" srcOrd="1" destOrd="0" presId="urn:microsoft.com/office/officeart/2005/8/layout/process2"/>
    <dgm:cxn modelId="{52FA7981-EA15-40BF-9642-B87B9244ABD5}" type="presOf" srcId="{77FBFC78-8655-4331-99B0-FCCC6D765E17}" destId="{27069446-46D7-4492-BCC6-69A7B6CCE0B2}" srcOrd="0" destOrd="0" presId="urn:microsoft.com/office/officeart/2005/8/layout/process2"/>
    <dgm:cxn modelId="{A2B95CE5-666F-4E23-8816-C95B171A08B8}" type="presOf" srcId="{6F99BC45-03D1-4168-B1F1-369AD95ABE33}" destId="{148F7F52-D194-4F68-83EC-815DB5379374}" srcOrd="0" destOrd="0" presId="urn:microsoft.com/office/officeart/2005/8/layout/process2"/>
    <dgm:cxn modelId="{20AB583D-19F3-479E-B75B-71D42A04E643}" type="presOf" srcId="{772FB3C8-64D6-4ADD-B3B8-7CF297C2E746}" destId="{59614D74-D531-4C39-B3B0-98F5BB782D6F}" srcOrd="0" destOrd="0" presId="urn:microsoft.com/office/officeart/2005/8/layout/process2"/>
    <dgm:cxn modelId="{4495E931-01CA-4A3E-BB8D-7DF5B8F400FB}" type="presOf" srcId="{3D18B7B0-0301-4750-BBE6-3153477C9F17}" destId="{CA1B2E72-B5DC-4F7E-A53C-B4A089ABF40C}" srcOrd="1" destOrd="0" presId="urn:microsoft.com/office/officeart/2005/8/layout/process2"/>
    <dgm:cxn modelId="{B196B557-06FD-4E8A-99C7-FE769CA84FE3}" type="presOf" srcId="{3D18B7B0-0301-4750-BBE6-3153477C9F17}" destId="{899216FA-9DAC-4961-96D1-F7E101C16DC1}" srcOrd="0" destOrd="0" presId="urn:microsoft.com/office/officeart/2005/8/layout/process2"/>
    <dgm:cxn modelId="{E5E15E6D-87B2-4436-AB8F-55C40FA5C539}" type="presOf" srcId="{B0673692-3DFE-4D92-A8AD-48ECBC611D96}" destId="{3974D1CB-885B-4205-8197-16BE8760FD6D}" srcOrd="0" destOrd="0" presId="urn:microsoft.com/office/officeart/2005/8/layout/process2"/>
    <dgm:cxn modelId="{0098C86B-D07D-4D5B-A2E5-40404E8D5261}" type="presParOf" srcId="{3974D1CB-885B-4205-8197-16BE8760FD6D}" destId="{148F7F52-D194-4F68-83EC-815DB5379374}" srcOrd="0" destOrd="0" presId="urn:microsoft.com/office/officeart/2005/8/layout/process2"/>
    <dgm:cxn modelId="{E7B5E922-FC8F-49E8-9435-A75D8679E675}" type="presParOf" srcId="{3974D1CB-885B-4205-8197-16BE8760FD6D}" destId="{899216FA-9DAC-4961-96D1-F7E101C16DC1}" srcOrd="1" destOrd="0" presId="urn:microsoft.com/office/officeart/2005/8/layout/process2"/>
    <dgm:cxn modelId="{7FFF6C2C-DD09-452D-A04B-6C764641485C}" type="presParOf" srcId="{899216FA-9DAC-4961-96D1-F7E101C16DC1}" destId="{CA1B2E72-B5DC-4F7E-A53C-B4A089ABF40C}" srcOrd="0" destOrd="0" presId="urn:microsoft.com/office/officeart/2005/8/layout/process2"/>
    <dgm:cxn modelId="{EEDA0B6A-AB3D-4F60-A8D4-427005F9F431}" type="presParOf" srcId="{3974D1CB-885B-4205-8197-16BE8760FD6D}" destId="{6EA88F70-5F69-4E27-8DDE-5215C2C37B98}" srcOrd="2" destOrd="0" presId="urn:microsoft.com/office/officeart/2005/8/layout/process2"/>
    <dgm:cxn modelId="{7F6E3D0A-E29C-4A2A-A956-1A8F28736C62}" type="presParOf" srcId="{3974D1CB-885B-4205-8197-16BE8760FD6D}" destId="{27069446-46D7-4492-BCC6-69A7B6CCE0B2}" srcOrd="3" destOrd="0" presId="urn:microsoft.com/office/officeart/2005/8/layout/process2"/>
    <dgm:cxn modelId="{D6B152A0-CB53-4FB1-92C8-D4B04E0F17C7}" type="presParOf" srcId="{27069446-46D7-4492-BCC6-69A7B6CCE0B2}" destId="{67AA20CB-A4A6-4974-8681-5DE8A03ECDEF}" srcOrd="0" destOrd="0" presId="urn:microsoft.com/office/officeart/2005/8/layout/process2"/>
    <dgm:cxn modelId="{AE2F7901-275E-41F6-93C6-2AA77C2E9AD7}" type="presParOf" srcId="{3974D1CB-885B-4205-8197-16BE8760FD6D}" destId="{59614D74-D531-4C39-B3B0-98F5BB782D6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808B67-A901-4E15-AA79-8BCCD7C1D5F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8224792-7922-4CB3-B29E-6F0B7906F228}">
      <dgm:prSet phldrT="[Text]"/>
      <dgm:spPr/>
      <dgm:t>
        <a:bodyPr/>
        <a:lstStyle/>
        <a:p>
          <a:r>
            <a:rPr lang="en-US" dirty="0" smtClean="0"/>
            <a:t>Modeling LEMS as a set of 3 coils</a:t>
          </a:r>
          <a:endParaRPr lang="en-US" dirty="0"/>
        </a:p>
      </dgm:t>
    </dgm:pt>
    <dgm:pt modelId="{2565CA8F-4EAA-4632-BAA7-A8C91926A0CA}" type="parTrans" cxnId="{416BE126-4B49-4579-A2E8-E8D1488AEAD0}">
      <dgm:prSet/>
      <dgm:spPr/>
      <dgm:t>
        <a:bodyPr/>
        <a:lstStyle/>
        <a:p>
          <a:endParaRPr lang="en-US"/>
        </a:p>
      </dgm:t>
    </dgm:pt>
    <dgm:pt modelId="{A13598C3-1CFB-41DB-87CB-4771127E76E0}" type="sibTrans" cxnId="{416BE126-4B49-4579-A2E8-E8D1488AEAD0}">
      <dgm:prSet/>
      <dgm:spPr/>
      <dgm:t>
        <a:bodyPr/>
        <a:lstStyle/>
        <a:p>
          <a:endParaRPr lang="en-US"/>
        </a:p>
      </dgm:t>
    </dgm:pt>
    <dgm:pt modelId="{D3A58250-0B56-49D1-8345-27EC4C83652F}">
      <dgm:prSet phldrT="[Text]"/>
      <dgm:spPr/>
      <dgm:t>
        <a:bodyPr/>
        <a:lstStyle/>
        <a:p>
          <a:r>
            <a:rPr lang="en-US" dirty="0" smtClean="0"/>
            <a:t>Modeling LEMS as a set of 6 coils</a:t>
          </a:r>
          <a:endParaRPr lang="en-US" dirty="0"/>
        </a:p>
      </dgm:t>
    </dgm:pt>
    <dgm:pt modelId="{CD14DA20-FDE4-4E93-A1B2-4567D20C2D82}" type="parTrans" cxnId="{AB7CDA7F-60CE-46F7-9CCE-2AAC8EB7D8CA}">
      <dgm:prSet/>
      <dgm:spPr/>
      <dgm:t>
        <a:bodyPr/>
        <a:lstStyle/>
        <a:p>
          <a:endParaRPr lang="en-US"/>
        </a:p>
      </dgm:t>
    </dgm:pt>
    <dgm:pt modelId="{6F47D71C-50F3-44D9-A55B-1E807D21A3DF}" type="sibTrans" cxnId="{AB7CDA7F-60CE-46F7-9CCE-2AAC8EB7D8CA}">
      <dgm:prSet/>
      <dgm:spPr/>
      <dgm:t>
        <a:bodyPr/>
        <a:lstStyle/>
        <a:p>
          <a:endParaRPr lang="en-US"/>
        </a:p>
      </dgm:t>
    </dgm:pt>
    <dgm:pt modelId="{0C6A4005-756E-49D6-B68D-BEA6EA3B61BF}">
      <dgm:prSet phldrT="[Text]"/>
      <dgm:spPr/>
      <dgm:t>
        <a:bodyPr/>
        <a:lstStyle/>
        <a:p>
          <a:r>
            <a:rPr lang="en-US" dirty="0" smtClean="0"/>
            <a:t>Foundation for design of LEMS</a:t>
          </a:r>
          <a:endParaRPr lang="en-US" dirty="0"/>
        </a:p>
      </dgm:t>
    </dgm:pt>
    <dgm:pt modelId="{FFE9AD89-E1D2-4BE1-A8C8-C35EE4A0E681}" type="parTrans" cxnId="{B7EA985C-1044-4E47-A96B-F6AB52027A37}">
      <dgm:prSet/>
      <dgm:spPr/>
      <dgm:t>
        <a:bodyPr/>
        <a:lstStyle/>
        <a:p>
          <a:endParaRPr lang="en-US"/>
        </a:p>
      </dgm:t>
    </dgm:pt>
    <dgm:pt modelId="{CA1E90D7-95E3-4CEB-8790-E0EAC917E76A}" type="sibTrans" cxnId="{B7EA985C-1044-4E47-A96B-F6AB52027A37}">
      <dgm:prSet/>
      <dgm:spPr/>
      <dgm:t>
        <a:bodyPr/>
        <a:lstStyle/>
        <a:p>
          <a:endParaRPr lang="en-US"/>
        </a:p>
      </dgm:t>
    </dgm:pt>
    <dgm:pt modelId="{22989D55-900D-4447-997C-71660B1A9787}" type="pres">
      <dgm:prSet presAssocID="{30808B67-A901-4E15-AA79-8BCCD7C1D5F0}" presName="linearFlow" presStyleCnt="0">
        <dgm:presLayoutVars>
          <dgm:resizeHandles val="exact"/>
        </dgm:presLayoutVars>
      </dgm:prSet>
      <dgm:spPr/>
    </dgm:pt>
    <dgm:pt modelId="{B63E1F06-8716-408F-A82C-882DACDA0515}" type="pres">
      <dgm:prSet presAssocID="{28224792-7922-4CB3-B29E-6F0B7906F228}" presName="node" presStyleLbl="node1" presStyleIdx="0" presStyleCnt="3">
        <dgm:presLayoutVars>
          <dgm:bulletEnabled val="1"/>
        </dgm:presLayoutVars>
      </dgm:prSet>
      <dgm:spPr/>
    </dgm:pt>
    <dgm:pt modelId="{791D3C17-1539-4F68-A36A-5DB3E4C1C64A}" type="pres">
      <dgm:prSet presAssocID="{A13598C3-1CFB-41DB-87CB-4771127E76E0}" presName="sibTrans" presStyleLbl="sibTrans2D1" presStyleIdx="0" presStyleCnt="2"/>
      <dgm:spPr/>
    </dgm:pt>
    <dgm:pt modelId="{8D64E554-7184-4EFD-A958-B854F58EEFB1}" type="pres">
      <dgm:prSet presAssocID="{A13598C3-1CFB-41DB-87CB-4771127E76E0}" presName="connectorText" presStyleLbl="sibTrans2D1" presStyleIdx="0" presStyleCnt="2"/>
      <dgm:spPr/>
    </dgm:pt>
    <dgm:pt modelId="{3D0BCB41-76CE-4DA7-96B4-4D12D84C33AC}" type="pres">
      <dgm:prSet presAssocID="{D3A58250-0B56-49D1-8345-27EC4C83652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C611F-C87D-4A1F-ABA6-EC5CFF03F31D}" type="pres">
      <dgm:prSet presAssocID="{6F47D71C-50F3-44D9-A55B-1E807D21A3DF}" presName="sibTrans" presStyleLbl="sibTrans2D1" presStyleIdx="1" presStyleCnt="2"/>
      <dgm:spPr/>
    </dgm:pt>
    <dgm:pt modelId="{90730EA7-6068-4D64-AC69-31F70B4E355D}" type="pres">
      <dgm:prSet presAssocID="{6F47D71C-50F3-44D9-A55B-1E807D21A3DF}" presName="connectorText" presStyleLbl="sibTrans2D1" presStyleIdx="1" presStyleCnt="2"/>
      <dgm:spPr/>
    </dgm:pt>
    <dgm:pt modelId="{CA6D786C-11E5-41EA-8D2F-FA18F38AE8E6}" type="pres">
      <dgm:prSet presAssocID="{0C6A4005-756E-49D6-B68D-BEA6EA3B61B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A3463C-28C4-4ED4-8840-7DBFA1024F3A}" type="presOf" srcId="{A13598C3-1CFB-41DB-87CB-4771127E76E0}" destId="{791D3C17-1539-4F68-A36A-5DB3E4C1C64A}" srcOrd="0" destOrd="0" presId="urn:microsoft.com/office/officeart/2005/8/layout/process2"/>
    <dgm:cxn modelId="{B4E6047F-3ACA-43AB-BFE5-5280B446BE83}" type="presOf" srcId="{30808B67-A901-4E15-AA79-8BCCD7C1D5F0}" destId="{22989D55-900D-4447-997C-71660B1A9787}" srcOrd="0" destOrd="0" presId="urn:microsoft.com/office/officeart/2005/8/layout/process2"/>
    <dgm:cxn modelId="{5AA9EE9D-0BBB-4997-B467-9791A85121BF}" type="presOf" srcId="{6F47D71C-50F3-44D9-A55B-1E807D21A3DF}" destId="{90730EA7-6068-4D64-AC69-31F70B4E355D}" srcOrd="1" destOrd="0" presId="urn:microsoft.com/office/officeart/2005/8/layout/process2"/>
    <dgm:cxn modelId="{171695B0-2F80-4B62-A779-CCBB23B9447E}" type="presOf" srcId="{6F47D71C-50F3-44D9-A55B-1E807D21A3DF}" destId="{35EC611F-C87D-4A1F-ABA6-EC5CFF03F31D}" srcOrd="0" destOrd="0" presId="urn:microsoft.com/office/officeart/2005/8/layout/process2"/>
    <dgm:cxn modelId="{CA2A9686-C70F-454D-A8DD-0986C64DB8D1}" type="presOf" srcId="{0C6A4005-756E-49D6-B68D-BEA6EA3B61BF}" destId="{CA6D786C-11E5-41EA-8D2F-FA18F38AE8E6}" srcOrd="0" destOrd="0" presId="urn:microsoft.com/office/officeart/2005/8/layout/process2"/>
    <dgm:cxn modelId="{2FB013DA-53F4-417B-877A-7DFD1C598304}" type="presOf" srcId="{28224792-7922-4CB3-B29E-6F0B7906F228}" destId="{B63E1F06-8716-408F-A82C-882DACDA0515}" srcOrd="0" destOrd="0" presId="urn:microsoft.com/office/officeart/2005/8/layout/process2"/>
    <dgm:cxn modelId="{416BE126-4B49-4579-A2E8-E8D1488AEAD0}" srcId="{30808B67-A901-4E15-AA79-8BCCD7C1D5F0}" destId="{28224792-7922-4CB3-B29E-6F0B7906F228}" srcOrd="0" destOrd="0" parTransId="{2565CA8F-4EAA-4632-BAA7-A8C91926A0CA}" sibTransId="{A13598C3-1CFB-41DB-87CB-4771127E76E0}"/>
    <dgm:cxn modelId="{AB7CDA7F-60CE-46F7-9CCE-2AAC8EB7D8CA}" srcId="{30808B67-A901-4E15-AA79-8BCCD7C1D5F0}" destId="{D3A58250-0B56-49D1-8345-27EC4C83652F}" srcOrd="1" destOrd="0" parTransId="{CD14DA20-FDE4-4E93-A1B2-4567D20C2D82}" sibTransId="{6F47D71C-50F3-44D9-A55B-1E807D21A3DF}"/>
    <dgm:cxn modelId="{9A79484B-0A2E-4E81-8EF9-0BB2CE20154C}" type="presOf" srcId="{D3A58250-0B56-49D1-8345-27EC4C83652F}" destId="{3D0BCB41-76CE-4DA7-96B4-4D12D84C33AC}" srcOrd="0" destOrd="0" presId="urn:microsoft.com/office/officeart/2005/8/layout/process2"/>
    <dgm:cxn modelId="{B7EA985C-1044-4E47-A96B-F6AB52027A37}" srcId="{30808B67-A901-4E15-AA79-8BCCD7C1D5F0}" destId="{0C6A4005-756E-49D6-B68D-BEA6EA3B61BF}" srcOrd="2" destOrd="0" parTransId="{FFE9AD89-E1D2-4BE1-A8C8-C35EE4A0E681}" sibTransId="{CA1E90D7-95E3-4CEB-8790-E0EAC917E76A}"/>
    <dgm:cxn modelId="{1F6CD026-B485-4283-8918-E57BF820E214}" type="presOf" srcId="{A13598C3-1CFB-41DB-87CB-4771127E76E0}" destId="{8D64E554-7184-4EFD-A958-B854F58EEFB1}" srcOrd="1" destOrd="0" presId="urn:microsoft.com/office/officeart/2005/8/layout/process2"/>
    <dgm:cxn modelId="{5A642851-708B-4F11-9EE4-3B0D7BA1354A}" type="presParOf" srcId="{22989D55-900D-4447-997C-71660B1A9787}" destId="{B63E1F06-8716-408F-A82C-882DACDA0515}" srcOrd="0" destOrd="0" presId="urn:microsoft.com/office/officeart/2005/8/layout/process2"/>
    <dgm:cxn modelId="{71578196-F660-4C12-99B0-587E547CFAB8}" type="presParOf" srcId="{22989D55-900D-4447-997C-71660B1A9787}" destId="{791D3C17-1539-4F68-A36A-5DB3E4C1C64A}" srcOrd="1" destOrd="0" presId="urn:microsoft.com/office/officeart/2005/8/layout/process2"/>
    <dgm:cxn modelId="{364C6D8A-1DC1-4D04-B1A6-C84A67594718}" type="presParOf" srcId="{791D3C17-1539-4F68-A36A-5DB3E4C1C64A}" destId="{8D64E554-7184-4EFD-A958-B854F58EEFB1}" srcOrd="0" destOrd="0" presId="urn:microsoft.com/office/officeart/2005/8/layout/process2"/>
    <dgm:cxn modelId="{E56C0367-3B10-4564-94AC-E187E322D153}" type="presParOf" srcId="{22989D55-900D-4447-997C-71660B1A9787}" destId="{3D0BCB41-76CE-4DA7-96B4-4D12D84C33AC}" srcOrd="2" destOrd="0" presId="urn:microsoft.com/office/officeart/2005/8/layout/process2"/>
    <dgm:cxn modelId="{A6ED75FB-CEDF-4660-A35D-E6DC2E56F033}" type="presParOf" srcId="{22989D55-900D-4447-997C-71660B1A9787}" destId="{35EC611F-C87D-4A1F-ABA6-EC5CFF03F31D}" srcOrd="3" destOrd="0" presId="urn:microsoft.com/office/officeart/2005/8/layout/process2"/>
    <dgm:cxn modelId="{76B09C3C-502D-4FA2-854F-E8652125AEAF}" type="presParOf" srcId="{35EC611F-C87D-4A1F-ABA6-EC5CFF03F31D}" destId="{90730EA7-6068-4D64-AC69-31F70B4E355D}" srcOrd="0" destOrd="0" presId="urn:microsoft.com/office/officeart/2005/8/layout/process2"/>
    <dgm:cxn modelId="{278C9A74-7FF1-4EC6-A5C3-A3CDE00D7522}" type="presParOf" srcId="{22989D55-900D-4447-997C-71660B1A9787}" destId="{CA6D786C-11E5-41EA-8D2F-FA18F38AE8E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BADE7-66EF-409F-BD74-4A81CC1959A8}">
      <dsp:nvSpPr>
        <dsp:cNvPr id="0" name=""/>
        <dsp:cNvSpPr/>
      </dsp:nvSpPr>
      <dsp:spPr>
        <a:xfrm>
          <a:off x="1124833" y="1919"/>
          <a:ext cx="2855732" cy="713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Development of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A-V formulation in FLUENT</a:t>
          </a:r>
          <a:endParaRPr lang="en-US" sz="1400" kern="1200" dirty="0"/>
        </a:p>
      </dsp:txBody>
      <dsp:txXfrm>
        <a:off x="1145743" y="22829"/>
        <a:ext cx="2813912" cy="672113"/>
      </dsp:txXfrm>
    </dsp:sp>
    <dsp:sp modelId="{4503BB54-5293-4B8C-BFEB-E3DFFEE738E1}">
      <dsp:nvSpPr>
        <dsp:cNvPr id="0" name=""/>
        <dsp:cNvSpPr/>
      </dsp:nvSpPr>
      <dsp:spPr>
        <a:xfrm rot="5400000">
          <a:off x="2418837" y="733700"/>
          <a:ext cx="267724" cy="321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456319" y="760473"/>
        <a:ext cx="192761" cy="187407"/>
      </dsp:txXfrm>
    </dsp:sp>
    <dsp:sp modelId="{85D2AF68-EF91-49F8-8EB3-74AC6A551A73}">
      <dsp:nvSpPr>
        <dsp:cNvPr id="0" name=""/>
        <dsp:cNvSpPr/>
      </dsp:nvSpPr>
      <dsp:spPr>
        <a:xfrm>
          <a:off x="1124833" y="1072818"/>
          <a:ext cx="2855732" cy="713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Validating code for infinitely long cylindrical current carrying conductor</a:t>
          </a:r>
          <a:endParaRPr lang="en-US" sz="1400" kern="1200" dirty="0"/>
        </a:p>
      </dsp:txBody>
      <dsp:txXfrm>
        <a:off x="1145743" y="1093728"/>
        <a:ext cx="2813912" cy="672113"/>
      </dsp:txXfrm>
    </dsp:sp>
    <dsp:sp modelId="{291B9B53-2B67-4083-AD46-E13CDC8E2F7B}">
      <dsp:nvSpPr>
        <dsp:cNvPr id="0" name=""/>
        <dsp:cNvSpPr/>
      </dsp:nvSpPr>
      <dsp:spPr>
        <a:xfrm rot="5400000">
          <a:off x="2418837" y="1804600"/>
          <a:ext cx="267724" cy="321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456319" y="1831373"/>
        <a:ext cx="192761" cy="187407"/>
      </dsp:txXfrm>
    </dsp:sp>
    <dsp:sp modelId="{99A5284A-3766-422F-9E57-92C8C12B883C}">
      <dsp:nvSpPr>
        <dsp:cNvPr id="0" name=""/>
        <dsp:cNvSpPr/>
      </dsp:nvSpPr>
      <dsp:spPr>
        <a:xfrm>
          <a:off x="1124833" y="2143718"/>
          <a:ext cx="2855732" cy="713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Validating code for square bar </a:t>
          </a:r>
          <a:endParaRPr lang="en-US" sz="1400" kern="1200" dirty="0"/>
        </a:p>
      </dsp:txBody>
      <dsp:txXfrm>
        <a:off x="1145743" y="2164628"/>
        <a:ext cx="2813912" cy="672113"/>
      </dsp:txXfrm>
    </dsp:sp>
    <dsp:sp modelId="{B2E12854-C1FF-427A-9391-366E6D6F5AE0}">
      <dsp:nvSpPr>
        <dsp:cNvPr id="0" name=""/>
        <dsp:cNvSpPr/>
      </dsp:nvSpPr>
      <dsp:spPr>
        <a:xfrm rot="5400000">
          <a:off x="2418837" y="2875499"/>
          <a:ext cx="267724" cy="3212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456319" y="2902272"/>
        <a:ext cx="192761" cy="187407"/>
      </dsp:txXfrm>
    </dsp:sp>
    <dsp:sp modelId="{121D81B1-EF38-4EC7-A3C2-2F670D84C420}">
      <dsp:nvSpPr>
        <dsp:cNvPr id="0" name=""/>
        <dsp:cNvSpPr/>
      </dsp:nvSpPr>
      <dsp:spPr>
        <a:xfrm>
          <a:off x="1124833" y="3214617"/>
          <a:ext cx="2855732" cy="713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Necessity for development of A-J formulation in FLUENT</a:t>
          </a:r>
          <a:endParaRPr lang="en-US" sz="1400" kern="1200" dirty="0"/>
        </a:p>
      </dsp:txBody>
      <dsp:txXfrm>
        <a:off x="1145743" y="3235527"/>
        <a:ext cx="2813912" cy="672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F7F52-D194-4F68-83EC-815DB5379374}">
      <dsp:nvSpPr>
        <dsp:cNvPr id="0" name=""/>
        <dsp:cNvSpPr/>
      </dsp:nvSpPr>
      <dsp:spPr>
        <a:xfrm>
          <a:off x="1644650" y="0"/>
          <a:ext cx="2806699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Development of A-J formulation in FLUENT</a:t>
          </a:r>
          <a:endParaRPr lang="en-US" sz="1800" kern="1200" dirty="0"/>
        </a:p>
      </dsp:txBody>
      <dsp:txXfrm>
        <a:off x="1674408" y="29758"/>
        <a:ext cx="2747183" cy="956484"/>
      </dsp:txXfrm>
    </dsp:sp>
    <dsp:sp modelId="{899216FA-9DAC-4961-96D1-F7E101C16DC1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910840" y="1079499"/>
        <a:ext cx="274320" cy="266699"/>
      </dsp:txXfrm>
    </dsp:sp>
    <dsp:sp modelId="{6EA88F70-5F69-4E27-8DDE-5215C2C37B98}">
      <dsp:nvSpPr>
        <dsp:cNvPr id="0" name=""/>
        <dsp:cNvSpPr/>
      </dsp:nvSpPr>
      <dsp:spPr>
        <a:xfrm>
          <a:off x="1644650" y="1523999"/>
          <a:ext cx="2806699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Validating code for a circular coil</a:t>
          </a:r>
          <a:endParaRPr lang="en-US" sz="1800" kern="1200" dirty="0"/>
        </a:p>
      </dsp:txBody>
      <dsp:txXfrm>
        <a:off x="1674408" y="1553757"/>
        <a:ext cx="2747183" cy="956484"/>
      </dsp:txXfrm>
    </dsp:sp>
    <dsp:sp modelId="{27069446-46D7-4492-BCC6-69A7B6CCE0B2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910840" y="2603499"/>
        <a:ext cx="274320" cy="266700"/>
      </dsp:txXfrm>
    </dsp:sp>
    <dsp:sp modelId="{59614D74-D531-4C39-B3B0-98F5BB782D6F}">
      <dsp:nvSpPr>
        <dsp:cNvPr id="0" name=""/>
        <dsp:cNvSpPr/>
      </dsp:nvSpPr>
      <dsp:spPr>
        <a:xfrm>
          <a:off x="1644650" y="3047999"/>
          <a:ext cx="2806699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Validating code for solenoid subject space and time varying current densities</a:t>
          </a:r>
        </a:p>
      </dsp:txBody>
      <dsp:txXfrm>
        <a:off x="1674408" y="3077757"/>
        <a:ext cx="2747183" cy="956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E1F06-8716-408F-A82C-882DACDA0515}">
      <dsp:nvSpPr>
        <dsp:cNvPr id="0" name=""/>
        <dsp:cNvSpPr/>
      </dsp:nvSpPr>
      <dsp:spPr>
        <a:xfrm>
          <a:off x="3096458" y="0"/>
          <a:ext cx="2036683" cy="1131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Modeling LEMS as a set of 3 coils</a:t>
          </a:r>
          <a:endParaRPr lang="en-US" sz="2100" kern="1200" dirty="0"/>
        </a:p>
      </dsp:txBody>
      <dsp:txXfrm>
        <a:off x="3129598" y="33140"/>
        <a:ext cx="1970403" cy="1065210"/>
      </dsp:txXfrm>
    </dsp:sp>
    <dsp:sp modelId="{791D3C17-1539-4F68-A36A-5DB3E4C1C64A}">
      <dsp:nvSpPr>
        <dsp:cNvPr id="0" name=""/>
        <dsp:cNvSpPr/>
      </dsp:nvSpPr>
      <dsp:spPr>
        <a:xfrm rot="5400000">
          <a:off x="3902645" y="1159778"/>
          <a:ext cx="424309" cy="50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3962049" y="1202209"/>
        <a:ext cx="305502" cy="297016"/>
      </dsp:txXfrm>
    </dsp:sp>
    <dsp:sp modelId="{3D0BCB41-76CE-4DA7-96B4-4D12D84C33AC}">
      <dsp:nvSpPr>
        <dsp:cNvPr id="0" name=""/>
        <dsp:cNvSpPr/>
      </dsp:nvSpPr>
      <dsp:spPr>
        <a:xfrm>
          <a:off x="3096458" y="1697236"/>
          <a:ext cx="2036683" cy="1131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Modeling LEMS as a set of 6 coils</a:t>
          </a:r>
          <a:endParaRPr lang="en-US" sz="2100" kern="1200" dirty="0"/>
        </a:p>
      </dsp:txBody>
      <dsp:txXfrm>
        <a:off x="3129598" y="1730376"/>
        <a:ext cx="1970403" cy="1065210"/>
      </dsp:txXfrm>
    </dsp:sp>
    <dsp:sp modelId="{35EC611F-C87D-4A1F-ABA6-EC5CFF03F31D}">
      <dsp:nvSpPr>
        <dsp:cNvPr id="0" name=""/>
        <dsp:cNvSpPr/>
      </dsp:nvSpPr>
      <dsp:spPr>
        <a:xfrm rot="5400000">
          <a:off x="3902645" y="2857014"/>
          <a:ext cx="424309" cy="50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3962049" y="2899445"/>
        <a:ext cx="305502" cy="297016"/>
      </dsp:txXfrm>
    </dsp:sp>
    <dsp:sp modelId="{CA6D786C-11E5-41EA-8D2F-FA18F38AE8E6}">
      <dsp:nvSpPr>
        <dsp:cNvPr id="0" name=""/>
        <dsp:cNvSpPr/>
      </dsp:nvSpPr>
      <dsp:spPr>
        <a:xfrm>
          <a:off x="3096458" y="3394472"/>
          <a:ext cx="2036683" cy="1131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Foundation for design of LEMS</a:t>
          </a:r>
          <a:endParaRPr lang="en-US" sz="2100" kern="1200" dirty="0"/>
        </a:p>
      </dsp:txBody>
      <dsp:txXfrm>
        <a:off x="3129598" y="3427612"/>
        <a:ext cx="1970403" cy="1065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0A101-A270-4F2D-BAD9-886A5E5E6FA2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6E844-5B60-4DC2-A29A-15ADAFF9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4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601E8C-1D11-41B5-9AB6-A41984E6ADAC}" type="slidenum">
              <a:rPr lang="en-US"/>
              <a:pPr/>
              <a:t>2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sinusoidal distribution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along the axis of the coils is achieved when the coils are displaced in space by 120. When these space displaced coils are excited by three phase currents, the resulting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sinusoidally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distributed in space as well as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5A810-45BF-432B-AC6F-37A64477A5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9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E844-5B60-4DC2-A29A-15ADAFF9D1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9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E844-5B60-4DC2-A29A-15ADAFF9D1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29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in magnitude</a:t>
            </a:r>
            <a:r>
              <a:rPr lang="en-US" baseline="0" dirty="0" smtClean="0"/>
              <a:t> of Hz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E844-5B60-4DC2-A29A-15ADAFF9D1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0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 mag nearly equal to </a:t>
            </a:r>
            <a:r>
              <a:rPr lang="en-US" dirty="0" err="1" smtClean="0"/>
              <a:t>Fr</a:t>
            </a:r>
            <a:r>
              <a:rPr lang="en-US" dirty="0" smtClean="0"/>
              <a:t> mag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E844-5B60-4DC2-A29A-15ADAFF9D1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9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3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3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3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2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5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6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FFB31-D339-4183-9142-F99A3DAF2234}" type="datetimeFigureOut">
              <a:rPr lang="en-US" smtClean="0"/>
              <a:t>5/11/2014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821B4-EFB0-4BA2-89F9-BE73EEA1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5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4.emf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Documents%20and%20Settings\Dr.Pradip%20Dutta\Desktop\28th_Jan_colloquium\fragment_al30cu_recalesc.avi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w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0668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mic Sans MS" pitchFamily="66" charset="0"/>
              </a:rPr>
              <a:t>Electromagnetic Stirring of Liquid Metals</a:t>
            </a:r>
            <a:endParaRPr lang="en-US" sz="4000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934200" cy="24384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Yash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Ganatra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(10BME 1043)</a:t>
            </a:r>
            <a:endParaRPr lang="en-US" dirty="0" smtClean="0">
              <a:solidFill>
                <a:srgbClr val="7030A0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Internal Guide </a:t>
            </a:r>
            <a:r>
              <a:rPr lang="en-US" dirty="0" smtClean="0">
                <a:solidFill>
                  <a:srgbClr val="7030A0"/>
                </a:solidFill>
              </a:rPr>
              <a:t>: Dr. </a:t>
            </a:r>
            <a:r>
              <a:rPr lang="en-US" dirty="0" err="1" smtClean="0">
                <a:solidFill>
                  <a:srgbClr val="7030A0"/>
                </a:solidFill>
              </a:rPr>
              <a:t>Jayasankar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Variyar</a:t>
            </a:r>
            <a:endParaRPr lang="en-US" dirty="0" smtClean="0">
              <a:solidFill>
                <a:srgbClr val="7030A0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External Guide</a:t>
            </a:r>
            <a:r>
              <a:rPr lang="en-US" dirty="0" smtClean="0">
                <a:solidFill>
                  <a:srgbClr val="7030A0"/>
                </a:solidFill>
              </a:rPr>
              <a:t>: Dr. </a:t>
            </a:r>
            <a:r>
              <a:rPr lang="en-US" dirty="0" err="1" smtClean="0">
                <a:solidFill>
                  <a:srgbClr val="7030A0"/>
                </a:solidFill>
              </a:rPr>
              <a:t>Pramod</a:t>
            </a:r>
            <a:r>
              <a:rPr lang="en-US" dirty="0" smtClean="0">
                <a:solidFill>
                  <a:srgbClr val="7030A0"/>
                </a:solidFill>
              </a:rPr>
              <a:t> Kumar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i="1" dirty="0" smtClean="0">
                <a:solidFill>
                  <a:schemeClr val="tx1"/>
                </a:solidFill>
              </a:rPr>
              <a:t>May 2014)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68" name="Picture 4" descr="colloquim_fina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6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</a:t>
            </a:r>
            <a:r>
              <a:rPr lang="en-US" dirty="0" smtClean="0"/>
              <a:t>Formulation (A-V)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/>
                          </a:rPr>
                          <m:t>𝑩</m:t>
                        </m:r>
                      </m:e>
                    </m:acc>
                    <m:r>
                      <a:rPr lang="en-US" sz="1800" i="1">
                        <a:latin typeface="Cambria Math"/>
                      </a:rPr>
                      <m:t>= </m:t>
                    </m:r>
                    <m:r>
                      <a:rPr lang="en-US" sz="1800">
                        <a:latin typeface="Cambria Math"/>
                      </a:rPr>
                      <m:t>𝛻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r>
                      <a:rPr lang="en-US" sz="180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/>
                          </a:rPr>
                          <m:t>𝑨</m:t>
                        </m:r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                                                           </m:t>
                    </m:r>
                    <m:r>
                      <a:rPr lang="en-US" sz="1800" b="1" i="1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/>
                          </a:rPr>
                          <m:t>𝑨</m:t>
                        </m:r>
                      </m:e>
                    </m:acc>
                    <m:r>
                      <a:rPr lang="en-US" sz="1800" b="1" i="1" smtClean="0">
                        <a:latin typeface="Cambria Math"/>
                      </a:rPr>
                      <m:t>  </m:t>
                    </m:r>
                  </m:oMath>
                </a14:m>
                <a:r>
                  <a:rPr lang="en-US" sz="1800" dirty="0" smtClean="0"/>
                  <a:t>: Magnetic Vector Potential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𝛻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r>
                      <a:rPr lang="en-US" sz="180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/>
                              </a:rPr>
                              <m:t>𝑬</m:t>
                            </m:r>
                          </m:e>
                        </m:acc>
                        <m:r>
                          <a:rPr lang="en-US" sz="18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latin typeface="Cambria Math"/>
                                  </a:rPr>
                                  <m:t>𝑨</m:t>
                                </m:r>
                              </m:e>
                            </m:acc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𝑑𝑡</m:t>
                            </m:r>
                          </m:den>
                        </m:f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 smtClean="0"/>
                  <a:t> from Faraday’s Law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𝛻</m:t>
                    </m:r>
                    <m:r>
                      <a:rPr lang="en-US" sz="18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/>
                      </a:rPr>
                      <m:t>V</m:t>
                    </m:r>
                    <m:r>
                      <a:rPr lang="en-US" sz="1800" i="1">
                        <a:latin typeface="Cambria Math"/>
                      </a:rPr>
                      <m:t>= −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/>
                              </a:rPr>
                              <m:t>𝑬</m:t>
                            </m:r>
                          </m:e>
                        </m:acc>
                        <m:r>
                          <a:rPr lang="en-US" sz="18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latin typeface="Cambria Math"/>
                                  </a:rPr>
                                  <m:t>𝑨</m:t>
                                </m:r>
                              </m:e>
                            </m:acc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𝑑𝑡</m:t>
                            </m:r>
                          </m:den>
                        </m:f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800" dirty="0" smtClean="0"/>
                  <a:t>                                       V: Electric scalar potential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/>
                        </a:rPr>
                        <m:t>𝛻</m:t>
                      </m:r>
                      <m:r>
                        <a:rPr lang="en-US" sz="1800" i="1">
                          <a:latin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/>
                            </a:rPr>
                            <m:t>𝒋</m:t>
                          </m:r>
                        </m:e>
                      </m:acc>
                      <m:r>
                        <a:rPr lang="en-US" sz="1800" i="1">
                          <a:latin typeface="Cambria Math"/>
                        </a:rPr>
                        <m:t>= </m:t>
                      </m:r>
                      <m:r>
                        <a:rPr lang="en-US" sz="1800">
                          <a:latin typeface="Cambria Math"/>
                        </a:rPr>
                        <m:t>𝛻</m:t>
                      </m:r>
                      <m:r>
                        <a:rPr lang="en-US" sz="1800" i="1"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𝜎</m:t>
                          </m:r>
                          <m:acc>
                            <m:accPr>
                              <m:chr m:val="⃗"/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𝑬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latin typeface="Cambria Math"/>
                        </a:rPr>
                        <m:t>=− </m:t>
                      </m:r>
                      <m:r>
                        <a:rPr lang="en-US" sz="1800">
                          <a:latin typeface="Cambria Math"/>
                        </a:rPr>
                        <m:t>𝛻</m:t>
                      </m:r>
                      <m:r>
                        <a:rPr lang="en-US" sz="1800" i="1">
                          <a:latin typeface="Cambria Math"/>
                        </a:rPr>
                        <m:t>∙</m:t>
                      </m:r>
                      <m:r>
                        <a:rPr lang="en-US" sz="1800" i="1"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/>
                            </a:rPr>
                            <m:t>𝛻</m:t>
                          </m:r>
                          <m:r>
                            <a:rPr lang="en-US" sz="18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V</m:t>
                          </m:r>
                          <m:r>
                            <a:rPr lang="en-US" sz="1800" i="1">
                              <a:latin typeface="Cambria Math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180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latin typeface="Cambria Math"/>
                                    </a:rPr>
                                    <m:t>𝑨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sz="18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800" dirty="0" smtClean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𝛻</m:t>
                    </m:r>
                    <m:r>
                      <a:rPr lang="en-US" sz="1800" i="1">
                        <a:latin typeface="Cambria Math"/>
                      </a:rPr>
                      <m:t>∙</m:t>
                    </m:r>
                    <m:r>
                      <a:rPr lang="en-US" sz="1800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/>
                          </a:rPr>
                          <m:t>𝛻</m:t>
                        </m:r>
                        <m:r>
                          <a:rPr lang="en-US" sz="18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V</m:t>
                        </m:r>
                      </m:e>
                    </m:d>
                    <m:r>
                      <a:rPr lang="en-US" sz="1800">
                        <a:latin typeface="Cambria Math"/>
                      </a:rPr>
                      <m:t>=0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𝛻</m:t>
                    </m:r>
                    <m:r>
                      <a:rPr lang="en-US" sz="1800" i="1">
                        <a:latin typeface="Cambria Math"/>
                      </a:rPr>
                      <m:t>∙</m:t>
                    </m:r>
                    <m:r>
                      <a:rPr lang="en-US" sz="1800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/>
                          </a:rPr>
                          <m:t>𝛻</m:t>
                        </m:r>
                        <m:r>
                          <a:rPr lang="en-US" sz="18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V</m:t>
                        </m:r>
                      </m:e>
                    </m:d>
                    <m:r>
                      <a:rPr lang="en-US" sz="1800">
                        <a:latin typeface="Cambria Math"/>
                      </a:rPr>
                      <m:t>=</m:t>
                    </m:r>
                    <m:r>
                      <a:rPr lang="en-US" sz="1800" i="1">
                        <a:latin typeface="Cambria Math"/>
                      </a:rPr>
                      <m:t>−</m:t>
                    </m:r>
                    <m:r>
                      <a:rPr lang="en-US" sz="1800">
                        <a:latin typeface="Cambria Math"/>
                      </a:rPr>
                      <m:t> </m:t>
                    </m:r>
                    <m:r>
                      <a:rPr lang="en-US" sz="1800">
                        <a:latin typeface="Cambria Math"/>
                      </a:rPr>
                      <m:t>𝛻</m:t>
                    </m:r>
                    <m:r>
                      <a:rPr lang="en-US" sz="1800">
                        <a:latin typeface="Cambria Math"/>
                      </a:rPr>
                      <m:t>∙(</m:t>
                    </m:r>
                    <m:r>
                      <a:rPr lang="en-US" sz="1800" i="1">
                        <a:latin typeface="Cambria Math"/>
                      </a:rPr>
                      <m:t>𝜎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/>
                          </a:rPr>
                          <m:t>𝒗</m:t>
                        </m:r>
                      </m:e>
                    </m:acc>
                    <m:r>
                      <a:rPr lang="en-US" sz="1800" i="1">
                        <a:latin typeface="Cambria Math"/>
                      </a:rPr>
                      <m:t> ×</m:t>
                    </m:r>
                    <m:acc>
                      <m:accPr>
                        <m:chr m:val="⃗"/>
                        <m:ctrlPr>
                          <a:rPr lang="en-US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/>
                          </a:rPr>
                          <m:t>𝑩</m:t>
                        </m:r>
                      </m:e>
                    </m:acc>
                    <m:r>
                      <a:rPr lang="en-US" sz="1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 smtClean="0"/>
                  <a:t> </a:t>
                </a:r>
              </a:p>
              <a:p>
                <a:pPr marL="0" lvl="0" indent="0">
                  <a:buNone/>
                </a:pPr>
                <a:r>
                  <a:rPr lang="en-US" sz="1800" dirty="0"/>
                  <a:t>(</a:t>
                </a:r>
                <a:r>
                  <a:rPr lang="en-US" sz="1800" dirty="0" smtClean="0"/>
                  <a:t>when velocities are not negligible)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𝛻</m:t>
                    </m:r>
                    <m:r>
                      <a:rPr lang="en-US" sz="1800" i="1">
                        <a:latin typeface="Cambria Math"/>
                      </a:rPr>
                      <m:t> ×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/>
                          </a:rPr>
                          <m:t>𝛻</m:t>
                        </m:r>
                        <m:r>
                          <a:rPr lang="en-US" sz="1800" i="1">
                            <a:latin typeface="Cambria Math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/>
                              </a:rPr>
                              <m:t>𝑨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 </m:t>
                            </m:r>
                          </m:e>
                        </m:acc>
                      </m:e>
                    </m:d>
                    <m:r>
                      <a:rPr lang="en-US" sz="1800" i="1">
                        <a:latin typeface="Cambria Math"/>
                      </a:rPr>
                      <m:t>= </m:t>
                    </m:r>
                    <m:r>
                      <a:rPr lang="en-US" sz="1800">
                        <a:latin typeface="Cambria Math"/>
                      </a:rPr>
                      <m:t>𝛻</m:t>
                    </m:r>
                    <m:r>
                      <a:rPr lang="en-US" sz="1800" i="1"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/>
                          </a:rPr>
                          <m:t>𝛻</m:t>
                        </m:r>
                        <m:r>
                          <a:rPr lang="en-US" sz="1800" i="1">
                            <a:latin typeface="Cambria Math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18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/>
                              </a:rPr>
                              <m:t>𝑨</m:t>
                            </m:r>
                          </m:e>
                        </m:acc>
                      </m:e>
                    </m:d>
                    <m:r>
                      <a:rPr lang="en-US" sz="1800" i="1">
                        <a:latin typeface="Cambria Math"/>
                      </a:rPr>
                      <m:t>−</m:t>
                    </m:r>
                    <m:r>
                      <a:rPr lang="en-US" sz="180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>
                            <a:latin typeface="Cambria Math"/>
                          </a:rPr>
                          <m:t>𝛻</m:t>
                        </m:r>
                      </m:e>
                      <m:sup>
                        <m:r>
                          <a:rPr lang="en-US" sz="1800">
                            <a:latin typeface="Cambria Math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/>
                          </a:rPr>
                          <m:t>𝐀</m:t>
                        </m:r>
                      </m:e>
                    </m:acc>
                    <m:r>
                      <a:rPr lang="en-US" sz="1800" i="1">
                        <a:latin typeface="Cambria Math"/>
                      </a:rPr>
                      <m:t>= </m:t>
                    </m:r>
                    <m:r>
                      <a:rPr lang="en-US" sz="1800" i="1">
                        <a:latin typeface="Cambria Math"/>
                      </a:rPr>
                      <m:t>𝜇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sz="1800" dirty="0" smtClean="0"/>
                  <a:t> , </a:t>
                </a:r>
              </a:p>
              <a:p>
                <a:pPr marL="0" lvl="0" indent="0">
                  <a:buNone/>
                </a:pPr>
                <a:r>
                  <a:rPr lang="en-US" sz="1800" dirty="0"/>
                  <a:t>(</a:t>
                </a:r>
                <a:r>
                  <a:rPr lang="en-US" sz="1800" dirty="0" smtClean="0"/>
                  <a:t>under Coulomb Gauge condition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𝛻</m:t>
                    </m:r>
                    <m:r>
                      <a:rPr lang="en-US" sz="1800" i="1">
                        <a:latin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1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/>
                          </a:rPr>
                          <m:t>𝑨</m:t>
                        </m:r>
                      </m:e>
                    </m:acc>
                    <m:r>
                      <a:rPr lang="en-US" sz="18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 smtClean="0"/>
                  <a:t>)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sz="1800">
                              <a:latin typeface="Cambria Math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1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/>
                            </a:rPr>
                            <m:t>𝐀</m:t>
                          </m:r>
                        </m:e>
                      </m:acc>
                      <m:r>
                        <a:rPr lang="en-US" sz="1800">
                          <a:latin typeface="Cambria Math"/>
                        </a:rPr>
                        <m:t>= </m:t>
                      </m:r>
                      <m:r>
                        <a:rPr lang="en-US" sz="1800" i="1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μ</m:t>
                      </m:r>
                      <m:r>
                        <a:rPr lang="en-US" sz="1800" b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1800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/>
                            </a:rPr>
                            <m:t>𝒋</m:t>
                          </m:r>
                        </m:e>
                      </m:acc>
                    </m:oMath>
                  </m:oMathPara>
                </a14:m>
                <a:endParaRPr lang="en-US" sz="1800" b="1" dirty="0" smtClean="0"/>
              </a:p>
              <a:p>
                <a:pPr marL="0" lv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200400" y="5240567"/>
                <a:ext cx="6172200" cy="1681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 smtClean="0"/>
                  <a:t>Assumptions:</a:t>
                </a:r>
              </a:p>
              <a:p>
                <a:r>
                  <a:rPr lang="en-US" sz="1600" dirty="0" smtClean="0"/>
                  <a:t>a. Electro-neutrality (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/>
                      </a:rPr>
                      <m:t>𝛻</m:t>
                    </m:r>
                    <m:r>
                      <a:rPr lang="en-US" sz="1600" i="1">
                        <a:latin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/>
                          </a:rPr>
                          <m:t>𝒋</m:t>
                        </m:r>
                      </m:e>
                    </m:acc>
                    <m:r>
                      <a:rPr lang="en-US" sz="16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600" dirty="0" smtClean="0"/>
                  <a:t>)</a:t>
                </a:r>
              </a:p>
              <a:p>
                <a:pPr lvl="0"/>
                <a:r>
                  <a:rPr lang="en-US" sz="1600" dirty="0" smtClean="0"/>
                  <a:t>b. </a:t>
                </a:r>
                <a:r>
                  <a:rPr lang="en-US" sz="1600" dirty="0"/>
                  <a:t>Quasi steady electromagnetic </a:t>
                </a:r>
                <a:r>
                  <a:rPr lang="en-US" sz="1600" dirty="0" smtClean="0"/>
                  <a:t>phenomena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/>
                              </a:rPr>
                              <m:t>𝑫</m:t>
                            </m:r>
                          </m:e>
                        </m:acc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600" dirty="0" smtClean="0"/>
                  <a:t> = 0)</a:t>
                </a:r>
              </a:p>
              <a:p>
                <a:pPr lvl="0"/>
                <a:r>
                  <a:rPr lang="en-US" sz="1600" dirty="0" smtClean="0"/>
                  <a:t>c. </a:t>
                </a:r>
                <a:r>
                  <a:rPr lang="en-US" sz="1600" dirty="0" err="1" smtClean="0"/>
                  <a:t>Magnetostatic</a:t>
                </a:r>
                <a:r>
                  <a:rPr lang="en-US" sz="1600" dirty="0" smtClean="0"/>
                  <a:t> case or for axisymmetric AC arc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/>
                              </a:rPr>
                              <m:t>𝑨</m:t>
                            </m:r>
                          </m:e>
                        </m:acc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600" dirty="0" smtClean="0"/>
                  <a:t> = 0)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240567"/>
                <a:ext cx="6172200" cy="1681229"/>
              </a:xfrm>
              <a:prstGeom prst="rect">
                <a:avLst/>
              </a:prstGeom>
              <a:blipFill rotWithShape="1">
                <a:blip r:embed="rId3"/>
                <a:stretch>
                  <a:fillRect l="-494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0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Equation 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𝛻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/>
                            </a:rPr>
                            <m:t>𝛻</m:t>
                          </m:r>
                          <m:r>
                            <a:rPr lang="en-US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V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𝒋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 −</m:t>
                      </m:r>
                      <m:r>
                        <a:rPr lang="en-US" i="1">
                          <a:latin typeface="Cambria Math"/>
                        </a:rPr>
                        <m:t>𝜎</m:t>
                      </m:r>
                      <m:r>
                        <a:rPr lang="en-US">
                          <a:latin typeface="Cambria Math"/>
                        </a:rPr>
                        <m:t>𝛻</m:t>
                      </m:r>
                      <m:r>
                        <a:rPr lang="en-US" i="1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>
                              <a:latin typeface="Cambria Math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𝐀</m:t>
                          </m:r>
                        </m:e>
                      </m:acc>
                      <m:r>
                        <a:rPr lang="en-US">
                          <a:latin typeface="Cambria Math"/>
                        </a:rPr>
                        <m:t>= 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μ</m:t>
                      </m:r>
                      <m:acc>
                        <m:accPr>
                          <m:chr m:val="⃗"/>
                          <m:ctrlPr>
                            <a:rPr lang="en-US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𝒋</m:t>
                          </m:r>
                        </m:e>
                      </m:acc>
                    </m:oMath>
                  </m:oMathPara>
                </a14:m>
                <a:endParaRPr lang="en-US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𝑩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 </m:t>
                      </m:r>
                      <m:r>
                        <a:rPr lang="en-US">
                          <a:latin typeface="Cambria Math"/>
                        </a:rPr>
                        <m:t>𝛻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FLUENT requires form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𝜌</m:t>
                          </m:r>
                          <m:r>
                            <a:rPr lang="en-US" i="1">
                              <a:latin typeface="Cambria Math"/>
                            </a:rPr>
                            <m:t>∅)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+ </m:t>
                      </m:r>
                      <m:r>
                        <a:rPr lang="en-US">
                          <a:latin typeface="Cambria Math"/>
                        </a:rPr>
                        <m:t>𝛻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𝒖</m:t>
                              </m:r>
                            </m:e>
                          </m:acc>
                          <m:r>
                            <a:rPr lang="en-US" b="1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i="1">
                              <a:latin typeface="Cambria Math"/>
                            </a:rPr>
                            <m:t>− 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𝛻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∅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∅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590800" y="5135021"/>
            <a:ext cx="0" cy="433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06940" y="4955765"/>
            <a:ext cx="0" cy="612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186053" y="5036412"/>
            <a:ext cx="58271" cy="4373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001276" y="4990503"/>
            <a:ext cx="0" cy="460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42316" y="5629987"/>
            <a:ext cx="159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Unsteady Term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0" y="5626105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Flux Term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57800" y="5624753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Diffusion Term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62800" y="5568434"/>
            <a:ext cx="134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Validation 1 – Magnetic field around cylindrical current carrying conductor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3581400" cy="204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752600"/>
            <a:ext cx="4199255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9266808"/>
                  </p:ext>
                </p:extLst>
              </p:nvPr>
            </p:nvGraphicFramePr>
            <p:xfrm>
              <a:off x="-9832" y="4419600"/>
              <a:ext cx="4343400" cy="1524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38200"/>
                    <a:gridCol w="1066800"/>
                    <a:gridCol w="914400"/>
                    <a:gridCol w="1524000"/>
                  </a:tblGrid>
                  <a:tr h="60275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effectLst/>
                                    <a:latin typeface="Cambria Math"/>
                                  </a:rPr>
                                  <m:t>μ</m:t>
                                </m:r>
                                <m:r>
                                  <a:rPr lang="en-US" sz="1300">
                                    <a:effectLst/>
                                    <a:latin typeface="Cambria Math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effectLst/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1300"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effectLst/>
                                    <a:latin typeface="Cambria Math"/>
                                  </a:rPr>
                                  <m:t>m</m:t>
                                </m:r>
                                <m:r>
                                  <a:rPr lang="en-US" sz="13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Electric Potential (V)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Electrical Conductivity (S/m)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60275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Copper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High:670 Low:0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31849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Air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1e-5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158568"/>
                  </p:ext>
                </p:extLst>
              </p:nvPr>
            </p:nvGraphicFramePr>
            <p:xfrm>
              <a:off x="-9832" y="4419600"/>
              <a:ext cx="4343400" cy="1524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38200"/>
                    <a:gridCol w="1066800"/>
                    <a:gridCol w="914400"/>
                    <a:gridCol w="1524000"/>
                  </a:tblGrid>
                  <a:tr h="60275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4"/>
                          <a:stretch>
                            <a:fillRect l="-78857" t="-8081" r="-228571" b="-152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Electric Potential (V)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Electrical Conductivity (S/m)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60275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Copper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High:670 Low:0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31849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Air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1e-5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8008"/>
              </p:ext>
            </p:extLst>
          </p:nvPr>
        </p:nvGraphicFramePr>
        <p:xfrm>
          <a:off x="4343401" y="4191000"/>
          <a:ext cx="4724399" cy="2438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4307"/>
                <a:gridCol w="1575046"/>
                <a:gridCol w="1575046"/>
              </a:tblGrid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A(V.s/m)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 (V)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Conductor_up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670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Conductor_down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Down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Far_walls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value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Axis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Axis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Axis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29200" y="370890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Boundary Conditions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535" y="628343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Material Properties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8535" y="370890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Geometry from 3D to 2D axisymmetric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0200" y="138049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Named Selections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9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6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Results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990600"/>
            <a:ext cx="4038600" cy="263605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77" y="4114800"/>
            <a:ext cx="4144010" cy="2681317"/>
          </a:xfrm>
          <a:prstGeom prst="rect">
            <a:avLst/>
          </a:prstGeom>
        </p:spPr>
      </p:pic>
      <p:pic>
        <p:nvPicPr>
          <p:cNvPr id="9" name="Picture 8" descr="Mag_Field_match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4500715" y="1139097"/>
            <a:ext cx="4618703" cy="26817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6813" y="35814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44432" y="374546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0715" y="567020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2472" y="4114800"/>
            <a:ext cx="4406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(a): Line plot of magnetic field from FLUENT</a:t>
            </a:r>
          </a:p>
          <a:p>
            <a:endParaRPr lang="en-US" sz="1600" dirty="0" smtClean="0">
              <a:latin typeface="Comic Sans MS" pitchFamily="66" charset="0"/>
            </a:endParaRPr>
          </a:p>
          <a:p>
            <a:r>
              <a:rPr lang="en-US" sz="1600" dirty="0" smtClean="0">
                <a:latin typeface="Comic Sans MS" pitchFamily="66" charset="0"/>
              </a:rPr>
              <a:t>(b): Comparison of line plots obtained from FLUENT and the analytical solution obtained in MATLAB</a:t>
            </a:r>
          </a:p>
          <a:p>
            <a:endParaRPr lang="en-US" sz="1600" dirty="0">
              <a:latin typeface="Comic Sans MS" pitchFamily="66" charset="0"/>
            </a:endParaRPr>
          </a:p>
          <a:p>
            <a:endParaRPr lang="en-US" sz="1600" dirty="0" smtClean="0">
              <a:latin typeface="Comic Sans MS" pitchFamily="66" charset="0"/>
            </a:endParaRPr>
          </a:p>
          <a:p>
            <a:r>
              <a:rPr lang="en-US" sz="1600" dirty="0" smtClean="0">
                <a:latin typeface="Comic Sans MS" pitchFamily="66" charset="0"/>
              </a:rPr>
              <a:t>(c): Magnetic field inside the conductor</a:t>
            </a:r>
            <a:endParaRPr lang="en-US" sz="16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Validation 2 – Magnetic field around current carrying bar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18615"/>
            <a:ext cx="2944761" cy="197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5479183"/>
                  </p:ext>
                </p:extLst>
              </p:nvPr>
            </p:nvGraphicFramePr>
            <p:xfrm>
              <a:off x="149666" y="3566640"/>
              <a:ext cx="5641534" cy="314773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49116"/>
                    <a:gridCol w="847217"/>
                    <a:gridCol w="1068256"/>
                    <a:gridCol w="657745"/>
                    <a:gridCol w="1219200"/>
                  </a:tblGrid>
                  <a:tr h="34995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A (V.s/m)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V (V)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300">
                                  <a:effectLst/>
                                  <a:latin typeface="Cambria Math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(S/m)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>
                                    <a:effectLst/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US" sz="1300">
                                    <a:effectLst/>
                                    <a:latin typeface="Cambria Math"/>
                                  </a:rPr>
                                  <m:t>𝑎𝑖𝑟</m:t>
                                </m:r>
                                <m:r>
                                  <a:rPr lang="en-US" sz="1300">
                                    <a:effectLst/>
                                    <a:latin typeface="Cambria Math"/>
                                  </a:rPr>
                                  <m:t> ~ </m:t>
                                </m:r>
                                <m:r>
                                  <a:rPr lang="en-US" sz="1300">
                                    <a:effectLst/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US" sz="1300">
                                    <a:effectLst/>
                                    <a:latin typeface="Cambria Math"/>
                                  </a:rPr>
                                  <m:t>𝑐𝑜𝑝𝑝𝑒𝑟</m:t>
                                </m:r>
                              </m:oMath>
                            </m:oMathPara>
                          </a14:m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2492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Conductor up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670 V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2492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Conductor down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 V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2492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Up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2492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Down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2034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</a:rPr>
                            <a:t>Front,Back,Left,Right</a:t>
                          </a:r>
                          <a:r>
                            <a:rPr lang="en-US" sz="1300" dirty="0">
                              <a:effectLst/>
                            </a:rPr>
                            <a:t> (Far Walls)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Zero value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1.26e-6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0065511"/>
                  </p:ext>
                </p:extLst>
              </p:nvPr>
            </p:nvGraphicFramePr>
            <p:xfrm>
              <a:off x="149666" y="3566640"/>
              <a:ext cx="5641534" cy="31940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49116"/>
                    <a:gridCol w="847217"/>
                    <a:gridCol w="1068256"/>
                    <a:gridCol w="657745"/>
                    <a:gridCol w="1219200"/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A (V.s/m)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V (V)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572222" t="-12308" r="-185185" b="-7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363000" t="-12308" b="-724615"/>
                          </a:stretch>
                        </a:blipFill>
                      </a:tcPr>
                    </a:tc>
                  </a:tr>
                  <a:tr h="5943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Conductor up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670 V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943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Conductor down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 V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943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Up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943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Down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2034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</a:rPr>
                            <a:t>Front,Back,Left,Right</a:t>
                          </a:r>
                          <a:r>
                            <a:rPr lang="en-US" sz="1300" dirty="0">
                              <a:effectLst/>
                            </a:rPr>
                            <a:t> (Far Walls)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Zero value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1.26e-6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Content Placeholder 3" descr="Mag_field_z=0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418615"/>
            <a:ext cx="3999270" cy="21446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562" y="1233949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Geometry of bar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83261" y="4129548"/>
            <a:ext cx="3317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Line plot of magnetic field</a:t>
            </a:r>
          </a:p>
          <a:p>
            <a:r>
              <a:rPr lang="en-US" dirty="0">
                <a:latin typeface="Comic Sans MS" pitchFamily="66" charset="0"/>
              </a:rPr>
              <a:t>a</a:t>
            </a:r>
            <a:r>
              <a:rPr lang="en-US" dirty="0" smtClean="0">
                <a:latin typeface="Comic Sans MS" pitchFamily="66" charset="0"/>
              </a:rPr>
              <a:t>long x at y=z=0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3187454"/>
            <a:ext cx="2356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Boundary Conditions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_field_z=0_half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581832" y="381000"/>
            <a:ext cx="4562168" cy="3061017"/>
          </a:xfrm>
          <a:prstGeom prst="rect">
            <a:avLst/>
          </a:prstGeom>
        </p:spPr>
      </p:pic>
      <p:pic>
        <p:nvPicPr>
          <p:cNvPr id="7" name="Picture 6" descr="MagField_Contours_z=0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" y="3730639"/>
            <a:ext cx="4261803" cy="287242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03" y="3706058"/>
            <a:ext cx="4277054" cy="30192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89710" y="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0498" y="3321666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6313" y="3258771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7206" y="5334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(a): Line plot of magnetic field inside the conductor</a:t>
            </a: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(b): Contour plot of Magnetic field from FLUENT</a:t>
            </a: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(c): Line plot of Current density magnitude along x at y=z=0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8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Formulation (A-J)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case of circular (closed) geometries, voltage cannot be given as the driving force.</a:t>
                </a:r>
              </a:p>
              <a:p>
                <a:r>
                  <a:rPr lang="en-US" dirty="0" smtClean="0"/>
                  <a:t>A-J formulation </a:t>
                </a:r>
                <a:r>
                  <a:rPr lang="en-US" dirty="0" smtClean="0">
                    <a:sym typeface="Wingdings" pitchFamily="2" charset="2"/>
                  </a:rPr>
                  <a:t> current density as driving force.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𝑩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 </m:t>
                      </m:r>
                      <m:r>
                        <a:rPr lang="en-US">
                          <a:latin typeface="Cambria Math"/>
                        </a:rPr>
                        <m:t>𝛻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ym typeface="Wingdings" pitchFamily="2" charset="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>
                              <a:latin typeface="Cambria Math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𝐀</m:t>
                          </m:r>
                        </m:e>
                      </m:acc>
                      <m:r>
                        <a:rPr lang="en-US">
                          <a:latin typeface="Cambria Math"/>
                        </a:rPr>
                        <m:t>= 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μ</m:t>
                      </m:r>
                      <m:acc>
                        <m:accPr>
                          <m:chr m:val="⃗"/>
                          <m:ctrlPr>
                            <a:rPr lang="en-US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𝒋</m:t>
                          </m:r>
                        </m:e>
                      </m:acc>
                    </m:oMath>
                  </m:oMathPara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311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Validation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– Magnetic field around current carrying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coil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08666"/>
            <a:ext cx="3485715" cy="29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234536"/>
              </p:ext>
            </p:extLst>
          </p:nvPr>
        </p:nvGraphicFramePr>
        <p:xfrm>
          <a:off x="0" y="5105400"/>
          <a:ext cx="5029200" cy="609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066"/>
                <a:gridCol w="837559"/>
                <a:gridCol w="812567"/>
                <a:gridCol w="958034"/>
                <a:gridCol w="1562974"/>
              </a:tblGrid>
              <a:tr h="4064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>
                          <a:effectLst/>
                        </a:rPr>
                        <a:t>Inner radius (m)</a:t>
                      </a:r>
                      <a:endParaRPr lang="en-US" sz="12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>
                          <a:effectLst/>
                        </a:rPr>
                        <a:t>Outer Radius (m)</a:t>
                      </a:r>
                      <a:endParaRPr lang="en-US" sz="12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>
                          <a:effectLst/>
                        </a:rPr>
                        <a:t>Mean Radii (m)</a:t>
                      </a:r>
                      <a:endParaRPr lang="en-US" sz="12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>
                          <a:effectLst/>
                        </a:rPr>
                        <a:t>Thickness (m)</a:t>
                      </a:r>
                      <a:endParaRPr lang="en-US" sz="12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>
                          <a:effectLst/>
                        </a:rPr>
                        <a:t>Magnetic Permeability (Wb/m)</a:t>
                      </a:r>
                      <a:endParaRPr lang="en-US" sz="12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</a:tr>
              <a:tr h="203200"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>
                          <a:effectLst/>
                        </a:rPr>
                        <a:t>0.038</a:t>
                      </a:r>
                      <a:endParaRPr lang="en-US" sz="12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>
                          <a:effectLst/>
                        </a:rPr>
                        <a:t>0.042</a:t>
                      </a:r>
                      <a:endParaRPr lang="en-US" sz="12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>
                          <a:effectLst/>
                        </a:rPr>
                        <a:t>0.01</a:t>
                      </a:r>
                      <a:endParaRPr lang="en-US" sz="12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200" dirty="0">
                          <a:effectLst/>
                        </a:rPr>
                        <a:t>1.26 e-6</a:t>
                      </a:r>
                      <a:endParaRPr lang="en-US" sz="12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6400" y="1371600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Coil Geometry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4622861"/>
            <a:ext cx="323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Geometric properties of coil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8" name="Picture 7" descr="mesh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0" y="1893333"/>
            <a:ext cx="3228968" cy="1611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1524000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Hex mesh of coil</a:t>
            </a:r>
            <a:endParaRPr lang="en-US" dirty="0">
              <a:latin typeface="Comic Sans MS" pitchFamily="66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640605"/>
              </p:ext>
            </p:extLst>
          </p:nvPr>
        </p:nvGraphicFramePr>
        <p:xfrm>
          <a:off x="5721330" y="4622861"/>
          <a:ext cx="2696333" cy="19247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2598"/>
                <a:gridCol w="1863735"/>
              </a:tblGrid>
              <a:tr h="3499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 (V.s/m)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4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Up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4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Down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4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Far Walls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Zero Normal Gradient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837874" y="3810000"/>
                <a:ext cx="4271490" cy="596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+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for -0.05&lt;z&lt;0.05</a:t>
                </a:r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74" y="3810000"/>
                <a:ext cx="4271490" cy="5967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019800" y="3505201"/>
            <a:ext cx="218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Boundary Conditions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374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_plot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175557" y="32650"/>
            <a:ext cx="4953000" cy="3810000"/>
          </a:xfrm>
          <a:prstGeom prst="rect">
            <a:avLst/>
          </a:prstGeom>
        </p:spPr>
      </p:pic>
      <p:pic>
        <p:nvPicPr>
          <p:cNvPr id="4098" name="Picture 2" descr="H:\Yash\Report\Boundary Conditions\Ring\B_vec_J_contours_slic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0"/>
            <a:ext cx="37846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:\Yash\Report\Boundary Conditions\Ring\Refine_Current dens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6364"/>
            <a:ext cx="3214253" cy="24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0852" y="301591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 Vectors  of current density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5878" y="3958027"/>
            <a:ext cx="51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 Axial Variation of Magnetic field strength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2400" y="5430982"/>
            <a:ext cx="5254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 Magnetic field vectors around a coil as seen</a:t>
            </a:r>
          </a:p>
          <a:p>
            <a:r>
              <a:rPr lang="en-US" dirty="0" smtClean="0">
                <a:latin typeface="Comic Sans MS" pitchFamily="66" charset="0"/>
              </a:rPr>
              <a:t> from top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6301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7139" y="358869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4953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7979" y="193765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H</a:t>
            </a:r>
            <a:r>
              <a:rPr lang="en-US" baseline="-25000" dirty="0" err="1" smtClean="0">
                <a:latin typeface="Comic Sans MS" pitchFamily="66" charset="0"/>
              </a:rPr>
              <a:t>r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96148" y="7620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H</a:t>
            </a:r>
            <a:r>
              <a:rPr lang="en-US" baseline="-25000" dirty="0">
                <a:latin typeface="Comic Sans MS" pitchFamily="66" charset="0"/>
              </a:rPr>
              <a:t>z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0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777875" y="182563"/>
            <a:ext cx="7299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000099"/>
                </a:solidFill>
                <a:latin typeface="Comic Sans MS" pitchFamily="66" charset="0"/>
              </a:rPr>
              <a:t>“Science” behind semi-solid forming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82982" y="729384"/>
            <a:ext cx="5638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b="0" dirty="0">
                <a:solidFill>
                  <a:schemeClr val="hlink"/>
                </a:solidFill>
              </a:rPr>
              <a:t> Directional solidification </a:t>
            </a:r>
            <a:r>
              <a:rPr lang="en-US" b="0" dirty="0">
                <a:solidFill>
                  <a:schemeClr val="hlink"/>
                </a:solidFill>
                <a:cs typeface="Arial" charset="0"/>
              </a:rPr>
              <a:t>→ </a:t>
            </a:r>
            <a:r>
              <a:rPr lang="en-US" b="0" dirty="0">
                <a:solidFill>
                  <a:schemeClr val="hlink"/>
                </a:solidFill>
              </a:rPr>
              <a:t> </a:t>
            </a:r>
            <a:r>
              <a:rPr lang="en-US" i="1" dirty="0">
                <a:solidFill>
                  <a:schemeClr val="hlink"/>
                </a:solidFill>
              </a:rPr>
              <a:t>dendritic microstructure</a:t>
            </a:r>
            <a:r>
              <a:rPr lang="en-US" b="0" dirty="0">
                <a:solidFill>
                  <a:schemeClr val="hlink"/>
                </a:solidFill>
              </a:rPr>
              <a:t>: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b="0" dirty="0">
                <a:solidFill>
                  <a:schemeClr val="hlink"/>
                </a:solidFill>
              </a:rPr>
              <a:t> → defects such as inhomogeneity, cracks, porosity….</a:t>
            </a: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82982" y="1655763"/>
            <a:ext cx="6324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b="0" dirty="0">
                <a:solidFill>
                  <a:schemeClr val="hlink"/>
                </a:solidFill>
              </a:rPr>
              <a:t> “Fragmentation” or detachment of dendrites during solidification can lead to </a:t>
            </a:r>
            <a:r>
              <a:rPr lang="en-US" i="1" dirty="0">
                <a:solidFill>
                  <a:schemeClr val="hlink"/>
                </a:solidFill>
              </a:rPr>
              <a:t>non-dendritic microstructure</a:t>
            </a:r>
            <a:r>
              <a:rPr lang="en-US" b="0" dirty="0">
                <a:solidFill>
                  <a:schemeClr val="hlink"/>
                </a:solidFill>
              </a:rPr>
              <a:t>.</a:t>
            </a:r>
          </a:p>
        </p:txBody>
      </p:sp>
      <p:sp>
        <p:nvSpPr>
          <p:cNvPr id="141379" name="Text Box 67"/>
          <p:cNvSpPr txBox="1">
            <a:spLocks noChangeArrowheads="1"/>
          </p:cNvSpPr>
          <p:nvPr/>
        </p:nvSpPr>
        <p:spPr bwMode="auto">
          <a:xfrm>
            <a:off x="519545" y="5236458"/>
            <a:ext cx="476567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 b="0" dirty="0"/>
              <a:t>Experiments carried out at </a:t>
            </a:r>
            <a:r>
              <a:rPr lang="en-US" sz="1400" dirty="0">
                <a:solidFill>
                  <a:srgbClr val="0000CC"/>
                </a:solidFill>
              </a:rPr>
              <a:t>ESRF, Grenoble</a:t>
            </a:r>
            <a:r>
              <a:rPr lang="en-US" sz="900" b="0" dirty="0">
                <a:solidFill>
                  <a:srgbClr val="FF0000"/>
                </a:solidFill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400" b="0" dirty="0"/>
              <a:t>Directional solidification (bottom cooled) of Al-20 wt.% alloy</a:t>
            </a:r>
            <a:r>
              <a:rPr lang="en-US" sz="1400" b="0" dirty="0" smtClean="0"/>
              <a:t>.</a:t>
            </a:r>
            <a:endParaRPr lang="en-US" sz="1400" b="0" dirty="0"/>
          </a:p>
        </p:txBody>
      </p:sp>
      <p:sp>
        <p:nvSpPr>
          <p:cNvPr id="141380" name="Text Box 68"/>
          <p:cNvSpPr txBox="1">
            <a:spLocks noChangeArrowheads="1"/>
          </p:cNvSpPr>
          <p:nvPr/>
        </p:nvSpPr>
        <p:spPr bwMode="auto">
          <a:xfrm>
            <a:off x="533400" y="5867400"/>
            <a:ext cx="4699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b="0" dirty="0">
                <a:solidFill>
                  <a:srgbClr val="663300"/>
                </a:solidFill>
              </a:rPr>
              <a:t> Detachment of dendrites can be enhanced by </a:t>
            </a:r>
            <a:r>
              <a:rPr lang="en-US" i="1" dirty="0">
                <a:solidFill>
                  <a:srgbClr val="663300"/>
                </a:solidFill>
              </a:rPr>
              <a:t>forced convection such as EM stirring</a:t>
            </a:r>
          </a:p>
        </p:txBody>
      </p:sp>
      <p:sp>
        <p:nvSpPr>
          <p:cNvPr id="141381" name="Text Box 69"/>
          <p:cNvSpPr txBox="1">
            <a:spLocks noChangeArrowheads="1"/>
          </p:cNvSpPr>
          <p:nvPr/>
        </p:nvSpPr>
        <p:spPr bwMode="auto">
          <a:xfrm>
            <a:off x="6183322" y="3860966"/>
            <a:ext cx="22860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 b="0" i="1" dirty="0"/>
              <a:t>Fragmentation influences </a:t>
            </a:r>
            <a:r>
              <a:rPr lang="en-US" sz="1400" b="0" i="1" dirty="0" err="1"/>
              <a:t>macrosegregation</a:t>
            </a:r>
            <a:r>
              <a:rPr lang="en-US" sz="1400" b="0" i="1" dirty="0"/>
              <a:t> and microstructure</a:t>
            </a:r>
          </a:p>
        </p:txBody>
      </p:sp>
      <p:pic>
        <p:nvPicPr>
          <p:cNvPr id="141404" name="Picture 9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"/>
          <a:stretch>
            <a:fillRect/>
          </a:stretch>
        </p:blipFill>
        <p:spPr bwMode="auto">
          <a:xfrm>
            <a:off x="5363091" y="4756150"/>
            <a:ext cx="3676919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" t="6776" r="2888" b="6659"/>
          <a:stretch>
            <a:fillRect/>
          </a:stretch>
        </p:blipFill>
        <p:spPr bwMode="auto">
          <a:xfrm>
            <a:off x="321564" y="2614613"/>
            <a:ext cx="5034600" cy="25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64" y="775422"/>
            <a:ext cx="3563677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749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Validation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4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– Magnetic field around current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carrying solenoid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812" y="1773382"/>
            <a:ext cx="403238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1981200"/>
            <a:ext cx="3892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mic Sans MS" pitchFamily="66" charset="0"/>
              </a:rPr>
              <a:t>Constant Current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mic Sans MS" pitchFamily="66" charset="0"/>
              </a:rPr>
              <a:t>Space Varying Current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mic Sans MS" pitchFamily="66" charset="0"/>
              </a:rPr>
              <a:t>Time Varying Current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mic Sans MS" pitchFamily="66" charset="0"/>
              </a:rPr>
              <a:t>Space and time varying current</a:t>
            </a:r>
          </a:p>
          <a:p>
            <a:endParaRPr lang="en-US" dirty="0">
              <a:latin typeface="Comic Sans MS" pitchFamily="66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11247"/>
              </p:ext>
            </p:extLst>
          </p:nvPr>
        </p:nvGraphicFramePr>
        <p:xfrm>
          <a:off x="76200" y="4066471"/>
          <a:ext cx="5005492" cy="735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0431"/>
                <a:gridCol w="1303381"/>
                <a:gridCol w="1185840"/>
                <a:gridCol w="1185840"/>
              </a:tblGrid>
              <a:tr h="498144"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Inner radius (m)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Outer Radius (m)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Mean Radii (m)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Thickness (m)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237212"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0.038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0.042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0.04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0.2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95460" y="1427203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Solenoid Geometry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657600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Geometric properties of solenoid</a:t>
            </a:r>
            <a:endParaRPr lang="en-US" dirty="0">
              <a:latin typeface="Comic Sans MS" pitchFamily="66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629803"/>
              </p:ext>
            </p:extLst>
          </p:nvPr>
        </p:nvGraphicFramePr>
        <p:xfrm>
          <a:off x="3505200" y="2209800"/>
          <a:ext cx="1017479" cy="37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r:id="rId4" imgW="1054100" imgH="393700" progId="Equation.DSMT4">
                  <p:embed/>
                </p:oleObj>
              </mc:Choice>
              <mc:Fallback>
                <p:oleObj r:id="rId4" imgW="10541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209800"/>
                        <a:ext cx="1017479" cy="376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392352"/>
              </p:ext>
            </p:extLst>
          </p:nvPr>
        </p:nvGraphicFramePr>
        <p:xfrm>
          <a:off x="3352800" y="2596039"/>
          <a:ext cx="9429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r:id="rId6" imgW="927100" imgH="241300" progId="Equation.DSMT4">
                  <p:embed/>
                </p:oleObj>
              </mc:Choice>
              <mc:Fallback>
                <p:oleObj r:id="rId6" imgW="9271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596039"/>
                        <a:ext cx="942975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726019"/>
              </p:ext>
            </p:extLst>
          </p:nvPr>
        </p:nvGraphicFramePr>
        <p:xfrm>
          <a:off x="2057400" y="5486400"/>
          <a:ext cx="6868795" cy="918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5770"/>
                <a:gridCol w="1215770"/>
                <a:gridCol w="1152544"/>
                <a:gridCol w="1249287"/>
                <a:gridCol w="2035424"/>
              </a:tblGrid>
              <a:tr h="609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Inner radius (m)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Outer Radius (m)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Centre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Thickness (m)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Relative Magnetic Permeability of bar (Wb/m)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0.02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(0.0,0.0,0.0)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lang="en-US" sz="14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2000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00400" y="5029200"/>
            <a:ext cx="547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Geometric properties of steel bar inside solenoid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209150"/>
              </p:ext>
            </p:extLst>
          </p:nvPr>
        </p:nvGraphicFramePr>
        <p:xfrm>
          <a:off x="1676400" y="3105663"/>
          <a:ext cx="11620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8" imgW="1295400" imgH="431800" progId="Equation.3">
                  <p:embed/>
                </p:oleObj>
              </mc:Choice>
              <mc:Fallback>
                <p:oleObj name="Equation" r:id="rId8" imgW="1295400" imgH="431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105663"/>
                        <a:ext cx="11620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904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Solenoid – Constant Current</a:t>
            </a:r>
            <a:endParaRPr lang="en-US" dirty="0"/>
          </a:p>
        </p:txBody>
      </p:sp>
      <p:pic>
        <p:nvPicPr>
          <p:cNvPr id="6146" name="Picture 2" descr="H:\Yash\Report\Boundary Conditions\Ring\Solenoid\Circular_Mesh\Solenoid_constant current\H_combin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" y="1676400"/>
            <a:ext cx="43434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H:\Yash\Report\Boundary Conditions\Ring\Solenoid\Circular_Mesh\Solenoid_constant current\Bz_b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906493"/>
            <a:ext cx="4343399" cy="325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16621" y="141548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3304" y="122031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44" y="5117627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 Axial Variation of magnetic field strength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7642" y="314161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H</a:t>
            </a:r>
            <a:r>
              <a:rPr lang="en-US" baseline="-25000" dirty="0" err="1" smtClean="0">
                <a:latin typeface="Comic Sans MS" pitchFamily="66" charset="0"/>
              </a:rPr>
              <a:t>r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9239" y="171374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H</a:t>
            </a:r>
            <a:r>
              <a:rPr lang="en-US" baseline="-25000" dirty="0">
                <a:latin typeface="Comic Sans MS" pitchFamily="66" charset="0"/>
              </a:rPr>
              <a:t>z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0200" y="1220318"/>
            <a:ext cx="3188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 Variation of </a:t>
            </a:r>
            <a:r>
              <a:rPr lang="en-US" dirty="0" err="1" smtClean="0">
                <a:latin typeface="Comic Sans MS" pitchFamily="66" charset="0"/>
              </a:rPr>
              <a:t>Bz</a:t>
            </a:r>
            <a:r>
              <a:rPr lang="en-US" dirty="0" smtClean="0">
                <a:latin typeface="Comic Sans MS" pitchFamily="66" charset="0"/>
              </a:rPr>
              <a:t>/B</a:t>
            </a:r>
            <a:r>
              <a:rPr lang="en-US" baseline="-25000" dirty="0" smtClean="0">
                <a:latin typeface="Comic Sans MS" pitchFamily="66" charset="0"/>
              </a:rPr>
              <a:t>o </a:t>
            </a:r>
            <a:r>
              <a:rPr lang="en-US" dirty="0" smtClean="0">
                <a:latin typeface="Comic Sans MS" pitchFamily="66" charset="0"/>
              </a:rPr>
              <a:t> along</a:t>
            </a:r>
          </a:p>
          <a:p>
            <a:r>
              <a:rPr lang="en-US" dirty="0" smtClean="0">
                <a:latin typeface="Comic Sans MS" pitchFamily="66" charset="0"/>
              </a:rPr>
              <a:t> dimensionless quantity z/R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9239" y="5786735"/>
            <a:ext cx="6242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 smtClean="0">
                <a:latin typeface="Comic Sans MS" pitchFamily="66" charset="0"/>
              </a:rPr>
              <a:t>H</a:t>
            </a:r>
            <a:r>
              <a:rPr lang="en-US" baseline="-25000" dirty="0" err="1" smtClean="0">
                <a:latin typeface="Comic Sans MS" pitchFamily="66" charset="0"/>
              </a:rPr>
              <a:t>r</a:t>
            </a:r>
            <a:r>
              <a:rPr lang="en-US" dirty="0" smtClean="0">
                <a:latin typeface="Comic Sans MS" pitchFamily="66" charset="0"/>
              </a:rPr>
              <a:t> &lt; H</a:t>
            </a:r>
            <a:r>
              <a:rPr lang="en-US" baseline="-25000" dirty="0" smtClean="0">
                <a:latin typeface="Comic Sans MS" pitchFamily="66" charset="0"/>
              </a:rPr>
              <a:t>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H</a:t>
            </a:r>
            <a:r>
              <a:rPr lang="en-US" baseline="-25000" dirty="0" smtClean="0">
                <a:latin typeface="Comic Sans MS" pitchFamily="66" charset="0"/>
              </a:rPr>
              <a:t>z </a:t>
            </a:r>
            <a:r>
              <a:rPr lang="en-US" dirty="0" smtClean="0">
                <a:latin typeface="Comic Sans MS" pitchFamily="66" charset="0"/>
              </a:rPr>
              <a:t>constant along the axis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 smtClean="0">
                <a:latin typeface="Comic Sans MS" pitchFamily="66" charset="0"/>
              </a:rPr>
              <a:t>H</a:t>
            </a:r>
            <a:r>
              <a:rPr lang="en-US" baseline="-25000" dirty="0" err="1" smtClean="0">
                <a:latin typeface="Comic Sans MS" pitchFamily="66" charset="0"/>
              </a:rPr>
              <a:t>r</a:t>
            </a:r>
            <a:r>
              <a:rPr lang="en-US" dirty="0" smtClean="0">
                <a:latin typeface="Comic Sans MS" pitchFamily="66" charset="0"/>
              </a:rPr>
              <a:t> prominent only at ends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 end effects in a solenoid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7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Solenoid Space Varying Current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 descr="L_R_5_H_combined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1351231"/>
            <a:ext cx="3352800" cy="2431365"/>
          </a:xfrm>
          <a:prstGeom prst="rect">
            <a:avLst/>
          </a:prstGeom>
        </p:spPr>
      </p:pic>
      <p:pic>
        <p:nvPicPr>
          <p:cNvPr id="7" name="Picture 6" descr="L_R_10_H_combined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1351231"/>
            <a:ext cx="3762961" cy="2438400"/>
          </a:xfrm>
          <a:prstGeom prst="rect">
            <a:avLst/>
          </a:prstGeom>
        </p:spPr>
      </p:pic>
      <p:pic>
        <p:nvPicPr>
          <p:cNvPr id="8" name="Picture 7" descr="L_R_25_H_combined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2743200" y="4114165"/>
            <a:ext cx="3962400" cy="2743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6701" y="98189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4759" y="94963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7797" y="381961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7710" y="141751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H</a:t>
            </a:r>
            <a:r>
              <a:rPr lang="en-US" sz="1400" baseline="-25000" dirty="0">
                <a:latin typeface="Comic Sans MS" pitchFamily="66" charset="0"/>
              </a:rPr>
              <a:t>z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9878" y="186762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mic Sans MS" pitchFamily="66" charset="0"/>
              </a:rPr>
              <a:t>H</a:t>
            </a:r>
            <a:r>
              <a:rPr lang="en-US" sz="1400" baseline="-25000" dirty="0" err="1" smtClean="0">
                <a:latin typeface="Comic Sans MS" pitchFamily="66" charset="0"/>
              </a:rPr>
              <a:t>r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5000" y="171373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H</a:t>
            </a:r>
            <a:r>
              <a:rPr lang="en-US" sz="1400" baseline="-25000" dirty="0">
                <a:latin typeface="Comic Sans MS" pitchFamily="66" charset="0"/>
              </a:rPr>
              <a:t>z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9483" y="441960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H</a:t>
            </a:r>
            <a:r>
              <a:rPr lang="en-US" sz="1400" baseline="-25000" dirty="0">
                <a:latin typeface="Comic Sans MS" pitchFamily="66" charset="0"/>
              </a:rPr>
              <a:t>z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768" y="473572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mic Sans MS" pitchFamily="66" charset="0"/>
              </a:rPr>
              <a:t>H</a:t>
            </a:r>
            <a:r>
              <a:rPr lang="en-US" sz="1400" baseline="-25000" dirty="0" err="1" smtClean="0">
                <a:latin typeface="Comic Sans MS" pitchFamily="66" charset="0"/>
              </a:rPr>
              <a:t>r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39840" y="949633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L/R = 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62800" y="94963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L/R = 10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61982" y="374483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L/R =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7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Solenoid -Time Varying current</a:t>
            </a:r>
            <a:endParaRPr lang="en-US" dirty="0"/>
          </a:p>
        </p:txBody>
      </p:sp>
      <p:pic>
        <p:nvPicPr>
          <p:cNvPr id="8194" name="Picture 2" descr="H:\Yash\Report\Boundary Conditions\Ring\Solenoid\Circular_Mesh\Solenoid_time varying_eddy\Mesh4\t=0.005\Hz_t=0.005_mesh4_perm2e3_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02258"/>
            <a:ext cx="3710744" cy="27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H:\Yash\Report\Boundary Conditions\Ring\Solenoid\Circular_Mesh\Solenoid_time varying_eddy\Mesh4\t=0.005\Fr_mag_t=0.005_mesh4_perm2e3_radi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78" y="1092003"/>
            <a:ext cx="3754902" cy="28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:\Yash\Report\Boundary Conditions\Ring\Solenoid\Circular_Mesh\Solenoid_time varying_eddy\Mesh4\t=0.005\F_mag_t=0.005_mesh4_perm2e3_radi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974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14800" y="14154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88680" y="233667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2689" y="520912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6352" y="4283171"/>
            <a:ext cx="4708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600" dirty="0" smtClean="0">
                <a:latin typeface="Comic Sans MS" pitchFamily="66" charset="0"/>
              </a:rPr>
              <a:t>Radial variation of Lorentz force magnitude</a:t>
            </a:r>
          </a:p>
          <a:p>
            <a:pPr marL="342900" indent="-342900">
              <a:buAutoNum type="alphaLcParenBoth"/>
            </a:pPr>
            <a:r>
              <a:rPr lang="en-US" sz="1600" dirty="0" smtClean="0">
                <a:latin typeface="Comic Sans MS" pitchFamily="66" charset="0"/>
              </a:rPr>
              <a:t>Radial variation of </a:t>
            </a:r>
            <a:r>
              <a:rPr lang="en-US" sz="1600" dirty="0" err="1" smtClean="0">
                <a:latin typeface="Comic Sans MS" pitchFamily="66" charset="0"/>
              </a:rPr>
              <a:t>F</a:t>
            </a:r>
            <a:r>
              <a:rPr lang="en-US" sz="1600" baseline="-25000" dirty="0" err="1" smtClean="0">
                <a:latin typeface="Comic Sans MS" pitchFamily="66" charset="0"/>
              </a:rPr>
              <a:t>r</a:t>
            </a:r>
            <a:r>
              <a:rPr lang="en-US" sz="1600" dirty="0" smtClean="0">
                <a:latin typeface="Comic Sans MS" pitchFamily="66" charset="0"/>
              </a:rPr>
              <a:t> </a:t>
            </a:r>
          </a:p>
          <a:p>
            <a:r>
              <a:rPr lang="en-US" sz="1600" dirty="0" smtClean="0">
                <a:latin typeface="Comic Sans MS" pitchFamily="66" charset="0"/>
              </a:rPr>
              <a:t>(c) Axial variation of H</a:t>
            </a:r>
            <a:r>
              <a:rPr lang="en-US" sz="1600" baseline="-25000" dirty="0" smtClean="0">
                <a:latin typeface="Comic Sans MS" pitchFamily="66" charset="0"/>
              </a:rPr>
              <a:t>z </a:t>
            </a:r>
            <a:r>
              <a:rPr lang="en-US" sz="1600" dirty="0" smtClean="0">
                <a:latin typeface="Comic Sans MS" pitchFamily="66" charset="0"/>
              </a:rPr>
              <a:t>  </a:t>
            </a:r>
            <a:endParaRPr lang="en-US" sz="1600" baseline="-25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Solenoid – Time Varying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Time varying_lorentz forc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371600"/>
            <a:ext cx="6890060" cy="51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Solenoid – Space and Time Varying </a:t>
            </a:r>
            <a:endParaRPr lang="en-US" dirty="0"/>
          </a:p>
        </p:txBody>
      </p:sp>
      <p:pic>
        <p:nvPicPr>
          <p:cNvPr id="9218" name="Picture 2" descr="H:\Yash\Report\Boundary Conditions\Ring\Solenoid\Circular_Mesh\Space and Time Varying\fluent7-5-0.020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66736"/>
            <a:ext cx="3542715" cy="265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H:\Yash\Report\Boundary Conditions\Ring\Solenoid\Circular_Mesh\Space and Time Varying\H_combined_t=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267851"/>
            <a:ext cx="3655647" cy="27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:\Yash\Report\Boundary Conditions\Ring\Solenoid\Circular_Mesh\Space and Time Varying\H_combined_t=0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8" y="1277229"/>
            <a:ext cx="3583354" cy="268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14800" y="14154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0584" y="243632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3025" y="521058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7681" y="4256481"/>
            <a:ext cx="5069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400" dirty="0" smtClean="0">
                <a:latin typeface="Comic Sans MS" pitchFamily="66" charset="0"/>
              </a:rPr>
              <a:t>Axial Variation of magnetic field strength at t= 1e-6 s</a:t>
            </a:r>
          </a:p>
          <a:p>
            <a:pPr marL="342900" indent="-342900">
              <a:buFontTx/>
              <a:buAutoNum type="alphaLcParenBoth"/>
            </a:pPr>
            <a:r>
              <a:rPr lang="en-US" sz="1400" dirty="0">
                <a:latin typeface="Comic Sans MS" pitchFamily="66" charset="0"/>
              </a:rPr>
              <a:t>Axial Variation of magnetic field strength at t= </a:t>
            </a:r>
            <a:r>
              <a:rPr lang="en-US" sz="1400" dirty="0" smtClean="0">
                <a:latin typeface="Comic Sans MS" pitchFamily="66" charset="0"/>
              </a:rPr>
              <a:t>0.01 s</a:t>
            </a:r>
          </a:p>
          <a:p>
            <a:pPr marL="342900" indent="-342900">
              <a:buFontTx/>
              <a:buAutoNum type="alphaLcParenBoth"/>
            </a:pPr>
            <a:r>
              <a:rPr lang="en-US" sz="1400" dirty="0">
                <a:latin typeface="Comic Sans MS" pitchFamily="66" charset="0"/>
              </a:rPr>
              <a:t>Axial Variation of magnetic field strength at t= </a:t>
            </a:r>
            <a:r>
              <a:rPr lang="en-US" sz="1400" dirty="0" smtClean="0">
                <a:latin typeface="Comic Sans MS" pitchFamily="66" charset="0"/>
              </a:rPr>
              <a:t>0.02 s</a:t>
            </a:r>
          </a:p>
          <a:p>
            <a:pPr marL="342900" indent="-342900">
              <a:buAutoNum type="alphaLcParenBoth"/>
            </a:pPr>
            <a:endParaRPr lang="en-US" sz="1400" dirty="0"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30110" y="2436320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mic Sans MS" pitchFamily="66" charset="0"/>
              </a:rPr>
              <a:t>H</a:t>
            </a:r>
            <a:r>
              <a:rPr lang="en-US" sz="1400" baseline="-25000" dirty="0" err="1" smtClean="0">
                <a:latin typeface="Comic Sans MS" pitchFamily="66" charset="0"/>
              </a:rPr>
              <a:t>r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8417" y="163699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H</a:t>
            </a:r>
            <a:r>
              <a:rPr lang="en-US" sz="1400" baseline="-25000" dirty="0">
                <a:latin typeface="Comic Sans MS" pitchFamily="66" charset="0"/>
              </a:rPr>
              <a:t>z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0817" y="477395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H</a:t>
            </a:r>
            <a:r>
              <a:rPr lang="en-US" sz="1400" baseline="-25000" dirty="0">
                <a:latin typeface="Comic Sans MS" pitchFamily="66" charset="0"/>
              </a:rPr>
              <a:t>z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148310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H</a:t>
            </a:r>
            <a:r>
              <a:rPr lang="en-US" sz="1400" baseline="-25000" dirty="0">
                <a:latin typeface="Comic Sans MS" pitchFamily="66" charset="0"/>
              </a:rPr>
              <a:t>z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0" y="1944769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mic Sans MS" pitchFamily="66" charset="0"/>
              </a:rPr>
              <a:t>H</a:t>
            </a:r>
            <a:r>
              <a:rPr lang="en-US" sz="1400" baseline="-25000" dirty="0" err="1" smtClean="0">
                <a:latin typeface="Comic Sans MS" pitchFamily="66" charset="0"/>
              </a:rPr>
              <a:t>r</a:t>
            </a:r>
            <a:endParaRPr lang="en-US" sz="14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602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space and time varying field is needed to generate Lorentz forces which cause stirring</a:t>
            </a:r>
          </a:p>
          <a:p>
            <a:r>
              <a:rPr lang="en-US" dirty="0" smtClean="0"/>
              <a:t>A single phase space and time varying field creates Lorentz forces which vary in direction over one cycle. </a:t>
            </a:r>
          </a:p>
          <a:p>
            <a:r>
              <a:rPr lang="en-US" dirty="0" smtClean="0"/>
              <a:t>Three phase currents are required to produce Lorentz forces which are in same direction over one cycle.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30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of LEMS – 3 coils</a:t>
            </a:r>
            <a:endParaRPr lang="en-US" dirty="0"/>
          </a:p>
        </p:txBody>
      </p:sp>
      <p:pic>
        <p:nvPicPr>
          <p:cNvPr id="4" name="Lorentz force_full_RY'B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85199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LEMS – 6 coils</a:t>
            </a:r>
            <a:endParaRPr lang="en-US" dirty="0"/>
          </a:p>
        </p:txBody>
      </p:sp>
      <p:pic>
        <p:nvPicPr>
          <p:cNvPr id="4" name="Lorentz force_6coil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8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LEMS – 6 coils</a:t>
            </a:r>
            <a:endParaRPr lang="en-US" dirty="0"/>
          </a:p>
        </p:txBody>
      </p:sp>
      <p:pic>
        <p:nvPicPr>
          <p:cNvPr id="4" name="fluent9 0.000500_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954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4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2"/>
          <p:cNvSpPr>
            <a:spLocks noChangeArrowheads="1"/>
          </p:cNvSpPr>
          <p:nvPr/>
        </p:nvSpPr>
        <p:spPr bwMode="auto">
          <a:xfrm>
            <a:off x="879764" y="1752600"/>
            <a:ext cx="2749550" cy="11430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b="0" dirty="0"/>
              <a:t>Reheated billet can be used in a die-casting machine to produce near net-shape components.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b="0" dirty="0"/>
          </a:p>
        </p:txBody>
      </p:sp>
      <p:sp>
        <p:nvSpPr>
          <p:cNvPr id="7" name="Text Box 29"/>
          <p:cNvSpPr txBox="1">
            <a:spLocks noChangeArrowheads="1"/>
          </p:cNvSpPr>
          <p:nvPr/>
        </p:nvSpPr>
        <p:spPr bwMode="auto">
          <a:xfrm>
            <a:off x="914400" y="157018"/>
            <a:ext cx="729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latin typeface="Comic Sans MS" pitchFamily="66" charset="0"/>
              </a:rPr>
              <a:t>“Science” behind semi-solid forming……cont.</a:t>
            </a:r>
          </a:p>
        </p:txBody>
      </p:sp>
      <p:sp>
        <p:nvSpPr>
          <p:cNvPr id="8" name="Text Box 114"/>
          <p:cNvSpPr txBox="1">
            <a:spLocks noChangeArrowheads="1"/>
          </p:cNvSpPr>
          <p:nvPr/>
        </p:nvSpPr>
        <p:spPr bwMode="auto">
          <a:xfrm>
            <a:off x="4564062" y="1205706"/>
            <a:ext cx="4051300" cy="249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en-GB" sz="1600" dirty="0">
                <a:latin typeface="Comic Sans MS" pitchFamily="66" charset="0"/>
                <a:cs typeface="Times New Roman" pitchFamily="18" charset="0"/>
              </a:rPr>
              <a:t> A</a:t>
            </a:r>
            <a:r>
              <a:rPr lang="en-GB" sz="1600" dirty="0">
                <a:solidFill>
                  <a:srgbClr val="002E8A"/>
                </a:solidFill>
                <a:latin typeface="Comic Sans MS" pitchFamily="66" charset="0"/>
                <a:cs typeface="Times New Roman" pitchFamily="18" charset="0"/>
              </a:rPr>
              <a:t>utomotive, aerospace, defence, structural</a:t>
            </a: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en-GB" sz="1600" dirty="0">
                <a:latin typeface="Comic Sans MS" pitchFamily="66" charset="0"/>
                <a:cs typeface="Times New Roman" pitchFamily="18" charset="0"/>
              </a:rPr>
              <a:t> SSF components: 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GB" sz="1600" dirty="0">
                <a:solidFill>
                  <a:srgbClr val="002E8A"/>
                </a:solidFill>
                <a:latin typeface="Comic Sans MS" pitchFamily="66" charset="0"/>
                <a:cs typeface="Times New Roman" pitchFamily="18" charset="0"/>
              </a:rPr>
              <a:t>increased strength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GB" sz="1600" dirty="0">
                <a:solidFill>
                  <a:srgbClr val="002E8A"/>
                </a:solidFill>
                <a:latin typeface="Comic Sans MS" pitchFamily="66" charset="0"/>
                <a:cs typeface="Times New Roman" pitchFamily="18" charset="0"/>
              </a:rPr>
              <a:t>no porosity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GB" sz="1600" dirty="0">
                <a:solidFill>
                  <a:srgbClr val="002E8A"/>
                </a:solidFill>
                <a:latin typeface="Comic Sans MS" pitchFamily="66" charset="0"/>
                <a:cs typeface="Times New Roman" pitchFamily="18" charset="0"/>
              </a:rPr>
              <a:t>no solidification shrinkage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GB" sz="1600" dirty="0">
                <a:solidFill>
                  <a:srgbClr val="002E8A"/>
                </a:solidFill>
                <a:latin typeface="Comic Sans MS" pitchFamily="66" charset="0"/>
                <a:cs typeface="Times New Roman" pitchFamily="18" charset="0"/>
              </a:rPr>
              <a:t>thin wall sections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GB" sz="1600" dirty="0">
                <a:solidFill>
                  <a:srgbClr val="002E8A"/>
                </a:solidFill>
                <a:latin typeface="Comic Sans MS" pitchFamily="66" charset="0"/>
                <a:cs typeface="Times New Roman" pitchFamily="18" charset="0"/>
              </a:rPr>
              <a:t>low machining costs </a:t>
            </a:r>
            <a:endParaRPr lang="en-US" sz="16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pic>
        <p:nvPicPr>
          <p:cNvPr id="9" name="fragment_al30cu_recalesc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46729"/>
            <a:ext cx="3298825" cy="277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4648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 smtClean="0"/>
              <a:t>Detachment of dendrites observed by Synchrotron X-ray Imaging (</a:t>
            </a:r>
            <a:r>
              <a:rPr lang="en-US" b="0" dirty="0" err="1" smtClean="0"/>
              <a:t>Arnberg</a:t>
            </a:r>
            <a:r>
              <a:rPr lang="en-US" b="0" dirty="0" smtClean="0"/>
              <a:t> and </a:t>
            </a:r>
            <a:r>
              <a:rPr lang="en-US" b="0" dirty="0" err="1" smtClean="0"/>
              <a:t>Mathiesen</a:t>
            </a:r>
            <a:r>
              <a:rPr lang="en-US" b="0" dirty="0" smtClean="0"/>
              <a:t>, 2006, NTNU, Norway)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3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Axial force in LEMS</a:t>
            </a:r>
            <a:endParaRPr lang="en-US" dirty="0"/>
          </a:p>
        </p:txBody>
      </p:sp>
      <p:pic>
        <p:nvPicPr>
          <p:cNvPr id="4" name="Fz meachism_6coil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Conclusions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Comic Sans MS" pitchFamily="66" charset="0"/>
              </a:rPr>
              <a:t> Field formulation for electromagnetic problems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Comic Sans MS" pitchFamily="66" charset="0"/>
              </a:rPr>
              <a:t>User Defined functions in ANSYS FLUENT to implement field formulations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Comic Sans MS" pitchFamily="66" charset="0"/>
              </a:rPr>
              <a:t>Validating field formulations for simple electromagnetic problems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Comic Sans MS" pitchFamily="66" charset="0"/>
              </a:rPr>
              <a:t>Design of Linear Electromagnetic Stirrer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Scope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Modeling Magnetic Return Paths which concentrate flux lines insider the stirrer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Studying fluid flow in LEMS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Implementing Solidification and Melting module to study phase change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84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5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7" name="Rectangle 7"/>
          <p:cNvSpPr>
            <a:spLocks noGrp="1" noChangeArrowheads="1"/>
          </p:cNvSpPr>
          <p:nvPr>
            <p:ph type="title"/>
          </p:nvPr>
        </p:nvSpPr>
        <p:spPr>
          <a:xfrm>
            <a:off x="447675" y="0"/>
            <a:ext cx="8229600" cy="541338"/>
          </a:xfrm>
          <a:noFill/>
          <a:ln/>
        </p:spPr>
        <p:txBody>
          <a:bodyPr/>
          <a:lstStyle/>
          <a:p>
            <a:r>
              <a:rPr lang="en-US" sz="2400">
                <a:solidFill>
                  <a:srgbClr val="000099"/>
                </a:solidFill>
                <a:latin typeface="Comic Sans MS" pitchFamily="66" charset="0"/>
              </a:rPr>
              <a:t>Methods</a:t>
            </a:r>
            <a:r>
              <a:rPr lang="en-US" sz="2400">
                <a:latin typeface="Comic Sans MS" pitchFamily="66" charset="0"/>
              </a:rPr>
              <a:t> of producing non-dendritic microstructure</a:t>
            </a:r>
          </a:p>
        </p:txBody>
      </p:sp>
      <p:grpSp>
        <p:nvGrpSpPr>
          <p:cNvPr id="189464" name="Group 24"/>
          <p:cNvGrpSpPr>
            <a:grpSpLocks/>
          </p:cNvGrpSpPr>
          <p:nvPr/>
        </p:nvGrpSpPr>
        <p:grpSpPr bwMode="auto">
          <a:xfrm>
            <a:off x="527050" y="3235325"/>
            <a:ext cx="3657600" cy="3295650"/>
            <a:chOff x="332" y="2115"/>
            <a:chExt cx="2304" cy="2076"/>
          </a:xfrm>
        </p:grpSpPr>
        <p:sp>
          <p:nvSpPr>
            <p:cNvPr id="189455" name="Rectangle 15"/>
            <p:cNvSpPr>
              <a:spLocks noChangeArrowheads="1"/>
            </p:cNvSpPr>
            <p:nvPr/>
          </p:nvSpPr>
          <p:spPr bwMode="auto">
            <a:xfrm>
              <a:off x="332" y="2117"/>
              <a:ext cx="2304" cy="2074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89449" name="Picture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" y="3065"/>
              <a:ext cx="2214" cy="1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9450" name="Rectangle 10"/>
            <p:cNvSpPr>
              <a:spLocks noChangeArrowheads="1"/>
            </p:cNvSpPr>
            <p:nvPr/>
          </p:nvSpPr>
          <p:spPr bwMode="auto">
            <a:xfrm>
              <a:off x="336" y="2115"/>
              <a:ext cx="2183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sz="2400">
                  <a:solidFill>
                    <a:srgbClr val="663300"/>
                  </a:solidFill>
                  <a:latin typeface="Comic Sans MS" pitchFamily="66" charset="0"/>
                </a:rPr>
                <a:t>Intrusive methods</a:t>
              </a:r>
            </a:p>
            <a:p>
              <a:r>
                <a:rPr lang="en-GB" b="0">
                  <a:latin typeface="Comic Sans MS" pitchFamily="66" charset="0"/>
                </a:rPr>
                <a:t>Mechanical stirring</a:t>
              </a:r>
            </a:p>
            <a:p>
              <a:pPr lvl="1">
                <a:buFontTx/>
                <a:buChar char="•"/>
              </a:pPr>
              <a:r>
                <a:rPr lang="en-GB" sz="1600" b="0">
                  <a:latin typeface="Comic Sans MS" pitchFamily="66" charset="0"/>
                </a:rPr>
                <a:t>Impellors/Twin screw</a:t>
              </a:r>
            </a:p>
            <a:p>
              <a:pPr lvl="1">
                <a:buFontTx/>
                <a:buChar char="•"/>
              </a:pPr>
              <a:r>
                <a:rPr lang="en-GB" sz="1600" b="0">
                  <a:latin typeface="Comic Sans MS" pitchFamily="66" charset="0"/>
                </a:rPr>
                <a:t>Drum Rollers</a:t>
              </a:r>
            </a:p>
            <a:p>
              <a:pPr lvl="1">
                <a:buFontTx/>
                <a:buChar char="•"/>
              </a:pPr>
              <a:r>
                <a:rPr lang="en-GB" sz="1600" b="0">
                  <a:latin typeface="Comic Sans MS" pitchFamily="66" charset="0"/>
                </a:rPr>
                <a:t>Cooling slopes</a:t>
              </a:r>
              <a:endParaRPr lang="en-US" sz="1600" b="0">
                <a:latin typeface="Comic Sans MS" pitchFamily="66" charset="0"/>
              </a:endParaRPr>
            </a:p>
          </p:txBody>
        </p:sp>
      </p:grpSp>
      <p:sp>
        <p:nvSpPr>
          <p:cNvPr id="189454" name="Rectangle 14"/>
          <p:cNvSpPr>
            <a:spLocks noChangeArrowheads="1"/>
          </p:cNvSpPr>
          <p:nvPr/>
        </p:nvSpPr>
        <p:spPr bwMode="auto">
          <a:xfrm>
            <a:off x="2381250" y="2806700"/>
            <a:ext cx="4770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>
                <a:solidFill>
                  <a:srgbClr val="660066"/>
                </a:solidFill>
                <a:latin typeface="Comic Sans MS" pitchFamily="66" charset="0"/>
              </a:rPr>
              <a:t>Dendrite fragmentation methods</a:t>
            </a:r>
          </a:p>
        </p:txBody>
      </p:sp>
      <p:sp>
        <p:nvSpPr>
          <p:cNvPr id="189460" name="Text Box 20"/>
          <p:cNvSpPr txBox="1">
            <a:spLocks noChangeArrowheads="1"/>
          </p:cNvSpPr>
          <p:nvPr/>
        </p:nvSpPr>
        <p:spPr bwMode="auto">
          <a:xfrm>
            <a:off x="471488" y="1824038"/>
            <a:ext cx="7218362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114300">
              <a:defRPr>
                <a:solidFill>
                  <a:schemeClr val="tx1"/>
                </a:solidFill>
                <a:latin typeface="Arial" charset="0"/>
              </a:defRPr>
            </a:lvl2pPr>
            <a:lvl3pPr marL="7602538">
              <a:defRPr>
                <a:solidFill>
                  <a:schemeClr val="tx1"/>
                </a:solidFill>
                <a:latin typeface="Arial" charset="0"/>
              </a:defRPr>
            </a:lvl3pPr>
            <a:lvl4pPr marL="7716838">
              <a:defRPr>
                <a:solidFill>
                  <a:schemeClr val="tx1"/>
                </a:solidFill>
                <a:latin typeface="Arial" charset="0"/>
              </a:defRPr>
            </a:lvl4pPr>
            <a:lvl5pPr marL="7831138">
              <a:defRPr>
                <a:solidFill>
                  <a:schemeClr val="tx1"/>
                </a:solidFill>
                <a:latin typeface="Arial" charset="0"/>
              </a:defRPr>
            </a:lvl5pPr>
            <a:lvl6pPr marL="82883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8745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9202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96599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just">
              <a:spcBef>
                <a:spcPct val="50000"/>
              </a:spcBef>
              <a:buFont typeface="Wingdings" pitchFamily="2" charset="2"/>
              <a:buNone/>
            </a:pPr>
            <a:r>
              <a:rPr lang="en-GB" sz="2400">
                <a:solidFill>
                  <a:srgbClr val="990000"/>
                </a:solidFill>
                <a:latin typeface="Comic Sans MS" pitchFamily="66" charset="0"/>
                <a:cs typeface="Times New Roman" pitchFamily="18" charset="0"/>
              </a:rPr>
              <a:t>Active methods</a:t>
            </a:r>
            <a:endParaRPr lang="en-US" sz="2400">
              <a:solidFill>
                <a:srgbClr val="990000"/>
              </a:solidFill>
              <a:latin typeface="Symath" pitchFamily="2" charset="0"/>
              <a:sym typeface="Symbol" pitchFamily="18" charset="2"/>
            </a:endParaRPr>
          </a:p>
          <a:p>
            <a:pPr lvl="1" algn="just">
              <a:spcBef>
                <a:spcPct val="50000"/>
              </a:spcBef>
              <a:buFont typeface="Wingdings" pitchFamily="2" charset="2"/>
              <a:buNone/>
            </a:pPr>
            <a:r>
              <a:rPr lang="en-GB">
                <a:latin typeface="Comic Sans MS" pitchFamily="66" charset="0"/>
                <a:cs typeface="Times New Roman" pitchFamily="18" charset="0"/>
              </a:rPr>
              <a:t>Rely on Dendrite fragmentation due to forced convection</a:t>
            </a:r>
          </a:p>
        </p:txBody>
      </p:sp>
      <p:sp>
        <p:nvSpPr>
          <p:cNvPr id="189465" name="Text Box 25"/>
          <p:cNvSpPr txBox="1">
            <a:spLocks noChangeArrowheads="1"/>
          </p:cNvSpPr>
          <p:nvPr/>
        </p:nvSpPr>
        <p:spPr bwMode="auto">
          <a:xfrm>
            <a:off x="514350" y="450850"/>
            <a:ext cx="8266113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/>
            <a:r>
              <a:rPr lang="en-GB">
                <a:solidFill>
                  <a:srgbClr val="990000"/>
                </a:solidFill>
                <a:latin typeface="Comic Sans MS" pitchFamily="66" charset="0"/>
              </a:rPr>
              <a:t>Passive methods</a:t>
            </a:r>
          </a:p>
          <a:p>
            <a:pPr>
              <a:buFont typeface="Symbol" pitchFamily="18" charset="2"/>
              <a:buChar char="Þ"/>
            </a:pPr>
            <a:r>
              <a:rPr lang="en-US">
                <a:latin typeface="Comic Sans MS" pitchFamily="66" charset="0"/>
              </a:rPr>
              <a:t>No dendrite shear only suppress the growth and formation</a:t>
            </a:r>
          </a:p>
          <a:p>
            <a:pPr>
              <a:buFont typeface="Symbol" pitchFamily="18" charset="2"/>
              <a:buChar char="Þ"/>
            </a:pPr>
            <a:r>
              <a:rPr lang="en-US">
                <a:latin typeface="Comic Sans MS" pitchFamily="66" charset="0"/>
              </a:rPr>
              <a:t>Low superheat pouring</a:t>
            </a:r>
          </a:p>
          <a:p>
            <a:pPr>
              <a:buFont typeface="Symbol" pitchFamily="18" charset="2"/>
              <a:buChar char="Þ"/>
            </a:pPr>
            <a:r>
              <a:rPr lang="en-US">
                <a:latin typeface="Comic Sans MS" pitchFamily="66" charset="0"/>
              </a:rPr>
              <a:t>Addition of grain refiners and modifiers to generate equiaxed growth</a:t>
            </a:r>
          </a:p>
          <a:p>
            <a:pPr>
              <a:buFont typeface="Symbol" pitchFamily="18" charset="2"/>
              <a:buNone/>
            </a:pPr>
            <a:endParaRPr lang="en-US">
              <a:latin typeface="Comic Sans MS" pitchFamily="66" charset="0"/>
            </a:endParaRPr>
          </a:p>
        </p:txBody>
      </p:sp>
      <p:grpSp>
        <p:nvGrpSpPr>
          <p:cNvPr id="189463" name="Group 23"/>
          <p:cNvGrpSpPr>
            <a:grpSpLocks/>
          </p:cNvGrpSpPr>
          <p:nvPr/>
        </p:nvGrpSpPr>
        <p:grpSpPr bwMode="auto">
          <a:xfrm>
            <a:off x="4727575" y="3228975"/>
            <a:ext cx="3881438" cy="3294063"/>
            <a:chOff x="2642" y="2117"/>
            <a:chExt cx="2445" cy="2075"/>
          </a:xfrm>
        </p:grpSpPr>
        <p:sp>
          <p:nvSpPr>
            <p:cNvPr id="189456" name="Rectangle 16"/>
            <p:cNvSpPr>
              <a:spLocks noChangeArrowheads="1"/>
            </p:cNvSpPr>
            <p:nvPr/>
          </p:nvSpPr>
          <p:spPr bwMode="auto">
            <a:xfrm>
              <a:off x="2642" y="2117"/>
              <a:ext cx="2445" cy="2075"/>
            </a:xfrm>
            <a:prstGeom prst="rect">
              <a:avLst/>
            </a:prstGeom>
            <a:solidFill>
              <a:srgbClr val="FDED9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9462" name="Group 22"/>
            <p:cNvGrpSpPr>
              <a:grpSpLocks/>
            </p:cNvGrpSpPr>
            <p:nvPr/>
          </p:nvGrpSpPr>
          <p:grpSpPr bwMode="auto">
            <a:xfrm>
              <a:off x="2675" y="2121"/>
              <a:ext cx="2367" cy="2031"/>
              <a:chOff x="2675" y="2121"/>
              <a:chExt cx="2367" cy="2031"/>
            </a:xfrm>
          </p:grpSpPr>
          <p:sp>
            <p:nvSpPr>
              <p:cNvPr id="189452" name="Rectangle 12"/>
              <p:cNvSpPr>
                <a:spLocks noChangeArrowheads="1"/>
              </p:cNvSpPr>
              <p:nvPr/>
            </p:nvSpPr>
            <p:spPr bwMode="auto">
              <a:xfrm>
                <a:off x="2675" y="2121"/>
                <a:ext cx="2355" cy="769"/>
              </a:xfrm>
              <a:prstGeom prst="rect">
                <a:avLst/>
              </a:prstGeom>
              <a:solidFill>
                <a:srgbClr val="FDED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GB" sz="2000">
                    <a:solidFill>
                      <a:schemeClr val="hlink"/>
                    </a:solidFill>
                    <a:latin typeface="Comic Sans MS" pitchFamily="66" charset="0"/>
                  </a:rPr>
                  <a:t>Non-Intrusive methods</a:t>
                </a:r>
              </a:p>
              <a:p>
                <a:r>
                  <a:rPr lang="en-GB" b="0">
                    <a:latin typeface="Comic Sans MS" pitchFamily="66" charset="0"/>
                  </a:rPr>
                  <a:t>Ultrasonic vibrations</a:t>
                </a:r>
                <a:r>
                  <a:rPr lang="en-GB">
                    <a:solidFill>
                      <a:schemeClr val="tx2"/>
                    </a:solidFill>
                    <a:latin typeface="Comic Sans MS" pitchFamily="66" charset="0"/>
                  </a:rPr>
                  <a:t> Electromagnetic stirring</a:t>
                </a:r>
                <a:r>
                  <a:rPr lang="en-GB" b="0">
                    <a:latin typeface="Comic Sans MS" pitchFamily="66" charset="0"/>
                  </a:rPr>
                  <a:t> </a:t>
                </a:r>
              </a:p>
              <a:p>
                <a:endParaRPr lang="en-US" b="0">
                  <a:latin typeface="Comic Sans MS" pitchFamily="66" charset="0"/>
                </a:endParaRPr>
              </a:p>
            </p:txBody>
          </p:sp>
          <p:pic>
            <p:nvPicPr>
              <p:cNvPr id="189453" name="Picture 1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4" y="2714"/>
                <a:ext cx="2168" cy="1438"/>
              </a:xfrm>
              <a:prstGeom prst="rect">
                <a:avLst/>
              </a:prstGeom>
              <a:solidFill>
                <a:srgbClr val="FDED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8783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52588" y="160338"/>
            <a:ext cx="5775325" cy="554037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  <a:latin typeface="Comic Sans MS" pitchFamily="66" charset="0"/>
              </a:rPr>
              <a:t>Literature review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93688" y="719138"/>
            <a:ext cx="8370887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solidFill>
                  <a:srgbClr val="000066"/>
                </a:solidFill>
                <a:latin typeface="Comic Sans MS" pitchFamily="66" charset="0"/>
              </a:rPr>
              <a:t> Most literature focus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rgbClr val="993300"/>
              </a:buClr>
              <a:buFont typeface="Wingdings" pitchFamily="2" charset="2"/>
              <a:buChar char="ü"/>
            </a:pPr>
            <a:r>
              <a:rPr lang="en-US">
                <a:latin typeface="Comic Sans MS" pitchFamily="66" charset="0"/>
              </a:rPr>
              <a:t>	</a:t>
            </a:r>
            <a:r>
              <a:rPr lang="en-US" sz="2000" b="0">
                <a:solidFill>
                  <a:srgbClr val="990000"/>
                </a:solidFill>
                <a:latin typeface="Comic Sans MS" pitchFamily="66" charset="0"/>
              </a:rPr>
              <a:t>Rheological behavior of semisolid slurries.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sz="2000" b="0">
                <a:solidFill>
                  <a:srgbClr val="990000"/>
                </a:solidFill>
                <a:latin typeface="Comic Sans MS" pitchFamily="66" charset="0"/>
              </a:rPr>
              <a:t>	Post processing of semisolid billets into components.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sz="2000" b="0">
                <a:solidFill>
                  <a:srgbClr val="990000"/>
                </a:solidFill>
                <a:latin typeface="Comic Sans MS" pitchFamily="66" charset="0"/>
              </a:rPr>
              <a:t>	Reheating, heat treatment, Alloy development etc.	Microstructure characterization.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sz="2000" b="0">
                <a:solidFill>
                  <a:srgbClr val="990000"/>
                </a:solidFill>
                <a:latin typeface="Comic Sans MS" pitchFamily="66" charset="0"/>
              </a:rPr>
              <a:t>	Mechanical property characterization. </a:t>
            </a:r>
          </a:p>
          <a:p>
            <a:pPr algn="r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2000" b="0">
                <a:solidFill>
                  <a:srgbClr val="990000"/>
                </a:solidFill>
                <a:latin typeface="Comic Sans MS" pitchFamily="66" charset="0"/>
              </a:rPr>
              <a:t>(tensile strength, fracture toughness, compression tests)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>
                <a:solidFill>
                  <a:srgbClr val="000066"/>
                </a:solidFill>
                <a:latin typeface="Comic Sans MS" pitchFamily="66" charset="0"/>
              </a:rPr>
              <a:t> Extensive research on generating non-dendritic microstructure</a:t>
            </a:r>
          </a:p>
          <a:p>
            <a:pPr marL="2057400" lvl="1" indent="-288925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>
                <a:solidFill>
                  <a:srgbClr val="000066"/>
                </a:solidFill>
                <a:latin typeface="Comic Sans MS" pitchFamily="66" charset="0"/>
              </a:rPr>
              <a:t> mostly mechanical stirring</a:t>
            </a:r>
          </a:p>
          <a:p>
            <a:pPr marL="2057400" lvl="1" indent="-288925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>
                <a:solidFill>
                  <a:srgbClr val="000066"/>
                </a:solidFill>
                <a:latin typeface="Comic Sans MS" pitchFamily="66" charset="0"/>
              </a:rPr>
              <a:t>Electromagnetic (EM) stirring (generally rotary types)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sz="2000">
                <a:solidFill>
                  <a:srgbClr val="000066"/>
                </a:solidFill>
                <a:latin typeface="Comic Sans MS" pitchFamily="66" charset="0"/>
              </a:rPr>
              <a:t> Linear EM stirring (LEMS) widely accepted as most effective 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sz="200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n-US" sz="2000">
                <a:solidFill>
                  <a:schemeClr val="hlink"/>
                </a:solidFill>
                <a:latin typeface="Comic Sans MS" pitchFamily="66" charset="0"/>
              </a:rPr>
              <a:t>No Literature on EM stirring using LEMS</a:t>
            </a:r>
            <a:endParaRPr lang="en-US" sz="2000" b="0">
              <a:solidFill>
                <a:srgbClr val="99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11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18497323"/>
              </p:ext>
            </p:extLst>
          </p:nvPr>
        </p:nvGraphicFramePr>
        <p:xfrm>
          <a:off x="-547255" y="2419529"/>
          <a:ext cx="5105400" cy="3930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19400" y="1066800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Development of model of Linear Electromagnetic </a:t>
            </a:r>
            <a:r>
              <a:rPr lang="en-US" b="1" dirty="0" smtClean="0">
                <a:solidFill>
                  <a:srgbClr val="FF0000"/>
                </a:solidFill>
              </a:rPr>
              <a:t>stirrer using ANSYS FLUENT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Bottom Up Approach for design </a:t>
            </a:r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85323694"/>
              </p:ext>
            </p:extLst>
          </p:nvPr>
        </p:nvGraphicFramePr>
        <p:xfrm>
          <a:off x="3429000" y="241952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467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 (contd.)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458634"/>
              </p:ext>
            </p:extLst>
          </p:nvPr>
        </p:nvGraphicFramePr>
        <p:xfrm>
          <a:off x="-2209800" y="15240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348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" name="Group 1"/>
          <p:cNvGrpSpPr>
            <a:grpSpLocks noChangeAspect="1"/>
          </p:cNvGrpSpPr>
          <p:nvPr/>
        </p:nvGrpSpPr>
        <p:grpSpPr bwMode="auto">
          <a:xfrm>
            <a:off x="3249124" y="1387816"/>
            <a:ext cx="5659438" cy="4167188"/>
            <a:chOff x="1661" y="1933"/>
            <a:chExt cx="8912" cy="6563"/>
          </a:xfrm>
        </p:grpSpPr>
        <p:sp>
          <p:nvSpPr>
            <p:cNvPr id="7" name="AutoShape 347"/>
            <p:cNvSpPr>
              <a:spLocks noChangeAspect="1" noChangeArrowheads="1" noTextEdit="1"/>
            </p:cNvSpPr>
            <p:nvPr/>
          </p:nvSpPr>
          <p:spPr bwMode="auto">
            <a:xfrm>
              <a:off x="1661" y="1933"/>
              <a:ext cx="8912" cy="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57"/>
            <p:cNvGrpSpPr>
              <a:grpSpLocks/>
            </p:cNvGrpSpPr>
            <p:nvPr/>
          </p:nvGrpSpPr>
          <p:grpSpPr bwMode="auto">
            <a:xfrm>
              <a:off x="1686" y="2701"/>
              <a:ext cx="5853" cy="4087"/>
              <a:chOff x="2360" y="10162"/>
              <a:chExt cx="5652" cy="3941"/>
            </a:xfrm>
          </p:grpSpPr>
          <p:grpSp>
            <p:nvGrpSpPr>
              <p:cNvPr id="2080" name="Group 335"/>
              <p:cNvGrpSpPr>
                <a:grpSpLocks/>
              </p:cNvGrpSpPr>
              <p:nvPr/>
            </p:nvGrpSpPr>
            <p:grpSpPr bwMode="auto">
              <a:xfrm>
                <a:off x="3306" y="10522"/>
                <a:ext cx="2896" cy="3250"/>
                <a:chOff x="2391" y="515"/>
                <a:chExt cx="1332" cy="1463"/>
              </a:xfrm>
            </p:grpSpPr>
            <p:grpSp>
              <p:nvGrpSpPr>
                <p:cNvPr id="2358" name="Group 337"/>
                <p:cNvGrpSpPr>
                  <a:grpSpLocks/>
                </p:cNvGrpSpPr>
                <p:nvPr/>
              </p:nvGrpSpPr>
              <p:grpSpPr bwMode="auto">
                <a:xfrm>
                  <a:off x="2391" y="515"/>
                  <a:ext cx="1298" cy="1463"/>
                  <a:chOff x="2391" y="515"/>
                  <a:chExt cx="1298" cy="1463"/>
                </a:xfrm>
              </p:grpSpPr>
              <p:sp>
                <p:nvSpPr>
                  <p:cNvPr id="2360" name="Rectangle 346"/>
                  <p:cNvSpPr>
                    <a:spLocks noChangeArrowheads="1"/>
                  </p:cNvSpPr>
                  <p:nvPr/>
                </p:nvSpPr>
                <p:spPr bwMode="auto">
                  <a:xfrm>
                    <a:off x="2391" y="515"/>
                    <a:ext cx="1298" cy="1461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1" name="Rectangle 345"/>
                  <p:cNvSpPr>
                    <a:spLocks noChangeArrowheads="1"/>
                  </p:cNvSpPr>
                  <p:nvPr/>
                </p:nvSpPr>
                <p:spPr bwMode="auto">
                  <a:xfrm>
                    <a:off x="2500" y="515"/>
                    <a:ext cx="1081" cy="1461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miter lim="800000"/>
                    <a:headEnd/>
                    <a:tailEnd type="none" w="sm" len="lg"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2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2499" y="515"/>
                    <a:ext cx="1" cy="1461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3" name="Line 343"/>
                  <p:cNvSpPr>
                    <a:spLocks noChangeShapeType="1"/>
                  </p:cNvSpPr>
                  <p:nvPr/>
                </p:nvSpPr>
                <p:spPr bwMode="auto">
                  <a:xfrm>
                    <a:off x="3581" y="515"/>
                    <a:ext cx="1" cy="1461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4" name="Freeform 342"/>
                  <p:cNvSpPr>
                    <a:spLocks/>
                  </p:cNvSpPr>
                  <p:nvPr/>
                </p:nvSpPr>
                <p:spPr bwMode="auto">
                  <a:xfrm>
                    <a:off x="3339" y="1192"/>
                    <a:ext cx="52" cy="53"/>
                  </a:xfrm>
                  <a:custGeom>
                    <a:avLst/>
                    <a:gdLst>
                      <a:gd name="T0" fmla="*/ 314 w 314"/>
                      <a:gd name="T1" fmla="*/ 157 h 315"/>
                      <a:gd name="T2" fmla="*/ 312 w 314"/>
                      <a:gd name="T3" fmla="*/ 127 h 315"/>
                      <a:gd name="T4" fmla="*/ 302 w 314"/>
                      <a:gd name="T5" fmla="*/ 97 h 315"/>
                      <a:gd name="T6" fmla="*/ 288 w 314"/>
                      <a:gd name="T7" fmla="*/ 71 h 315"/>
                      <a:gd name="T8" fmla="*/ 268 w 314"/>
                      <a:gd name="T9" fmla="*/ 46 h 315"/>
                      <a:gd name="T10" fmla="*/ 244 w 314"/>
                      <a:gd name="T11" fmla="*/ 27 h 315"/>
                      <a:gd name="T12" fmla="*/ 217 w 314"/>
                      <a:gd name="T13" fmla="*/ 12 h 315"/>
                      <a:gd name="T14" fmla="*/ 188 w 314"/>
                      <a:gd name="T15" fmla="*/ 3 h 315"/>
                      <a:gd name="T16" fmla="*/ 157 w 314"/>
                      <a:gd name="T17" fmla="*/ 0 h 315"/>
                      <a:gd name="T18" fmla="*/ 126 w 314"/>
                      <a:gd name="T19" fmla="*/ 3 h 315"/>
                      <a:gd name="T20" fmla="*/ 97 w 314"/>
                      <a:gd name="T21" fmla="*/ 12 h 315"/>
                      <a:gd name="T22" fmla="*/ 70 w 314"/>
                      <a:gd name="T23" fmla="*/ 27 h 315"/>
                      <a:gd name="T24" fmla="*/ 46 w 314"/>
                      <a:gd name="T25" fmla="*/ 46 h 315"/>
                      <a:gd name="T26" fmla="*/ 27 w 314"/>
                      <a:gd name="T27" fmla="*/ 71 h 315"/>
                      <a:gd name="T28" fmla="*/ 12 w 314"/>
                      <a:gd name="T29" fmla="*/ 97 h 315"/>
                      <a:gd name="T30" fmla="*/ 3 w 314"/>
                      <a:gd name="T31" fmla="*/ 127 h 315"/>
                      <a:gd name="T32" fmla="*/ 0 w 314"/>
                      <a:gd name="T33" fmla="*/ 157 h 315"/>
                      <a:gd name="T34" fmla="*/ 3 w 314"/>
                      <a:gd name="T35" fmla="*/ 188 h 315"/>
                      <a:gd name="T36" fmla="*/ 12 w 314"/>
                      <a:gd name="T37" fmla="*/ 218 h 315"/>
                      <a:gd name="T38" fmla="*/ 27 w 314"/>
                      <a:gd name="T39" fmla="*/ 244 h 315"/>
                      <a:gd name="T40" fmla="*/ 46 w 314"/>
                      <a:gd name="T41" fmla="*/ 269 h 315"/>
                      <a:gd name="T42" fmla="*/ 70 w 314"/>
                      <a:gd name="T43" fmla="*/ 288 h 315"/>
                      <a:gd name="T44" fmla="*/ 97 w 314"/>
                      <a:gd name="T45" fmla="*/ 302 h 315"/>
                      <a:gd name="T46" fmla="*/ 126 w 314"/>
                      <a:gd name="T47" fmla="*/ 312 h 315"/>
                      <a:gd name="T48" fmla="*/ 157 w 314"/>
                      <a:gd name="T49" fmla="*/ 315 h 315"/>
                      <a:gd name="T50" fmla="*/ 188 w 314"/>
                      <a:gd name="T51" fmla="*/ 312 h 315"/>
                      <a:gd name="T52" fmla="*/ 217 w 314"/>
                      <a:gd name="T53" fmla="*/ 302 h 315"/>
                      <a:gd name="T54" fmla="*/ 244 w 314"/>
                      <a:gd name="T55" fmla="*/ 288 h 315"/>
                      <a:gd name="T56" fmla="*/ 268 w 314"/>
                      <a:gd name="T57" fmla="*/ 269 h 315"/>
                      <a:gd name="T58" fmla="*/ 288 w 314"/>
                      <a:gd name="T59" fmla="*/ 244 h 315"/>
                      <a:gd name="T60" fmla="*/ 302 w 314"/>
                      <a:gd name="T61" fmla="*/ 218 h 315"/>
                      <a:gd name="T62" fmla="*/ 312 w 314"/>
                      <a:gd name="T63" fmla="*/ 188 h 315"/>
                      <a:gd name="T64" fmla="*/ 314 w 314"/>
                      <a:gd name="T65" fmla="*/ 157 h 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14" h="315">
                        <a:moveTo>
                          <a:pt x="314" y="157"/>
                        </a:moveTo>
                        <a:lnTo>
                          <a:pt x="312" y="127"/>
                        </a:lnTo>
                        <a:lnTo>
                          <a:pt x="302" y="97"/>
                        </a:lnTo>
                        <a:lnTo>
                          <a:pt x="288" y="71"/>
                        </a:lnTo>
                        <a:lnTo>
                          <a:pt x="268" y="46"/>
                        </a:lnTo>
                        <a:lnTo>
                          <a:pt x="244" y="27"/>
                        </a:lnTo>
                        <a:lnTo>
                          <a:pt x="217" y="12"/>
                        </a:lnTo>
                        <a:lnTo>
                          <a:pt x="188" y="3"/>
                        </a:lnTo>
                        <a:lnTo>
                          <a:pt x="157" y="0"/>
                        </a:lnTo>
                        <a:lnTo>
                          <a:pt x="126" y="3"/>
                        </a:lnTo>
                        <a:lnTo>
                          <a:pt x="97" y="12"/>
                        </a:lnTo>
                        <a:lnTo>
                          <a:pt x="70" y="27"/>
                        </a:lnTo>
                        <a:lnTo>
                          <a:pt x="46" y="46"/>
                        </a:lnTo>
                        <a:lnTo>
                          <a:pt x="27" y="71"/>
                        </a:lnTo>
                        <a:lnTo>
                          <a:pt x="12" y="97"/>
                        </a:lnTo>
                        <a:lnTo>
                          <a:pt x="3" y="127"/>
                        </a:lnTo>
                        <a:lnTo>
                          <a:pt x="0" y="157"/>
                        </a:lnTo>
                        <a:lnTo>
                          <a:pt x="3" y="188"/>
                        </a:lnTo>
                        <a:lnTo>
                          <a:pt x="12" y="218"/>
                        </a:lnTo>
                        <a:lnTo>
                          <a:pt x="27" y="244"/>
                        </a:lnTo>
                        <a:lnTo>
                          <a:pt x="46" y="269"/>
                        </a:lnTo>
                        <a:lnTo>
                          <a:pt x="70" y="288"/>
                        </a:lnTo>
                        <a:lnTo>
                          <a:pt x="97" y="302"/>
                        </a:lnTo>
                        <a:lnTo>
                          <a:pt x="126" y="312"/>
                        </a:lnTo>
                        <a:lnTo>
                          <a:pt x="157" y="315"/>
                        </a:lnTo>
                        <a:lnTo>
                          <a:pt x="188" y="312"/>
                        </a:lnTo>
                        <a:lnTo>
                          <a:pt x="217" y="302"/>
                        </a:lnTo>
                        <a:lnTo>
                          <a:pt x="244" y="288"/>
                        </a:lnTo>
                        <a:lnTo>
                          <a:pt x="268" y="269"/>
                        </a:lnTo>
                        <a:lnTo>
                          <a:pt x="288" y="244"/>
                        </a:lnTo>
                        <a:lnTo>
                          <a:pt x="302" y="218"/>
                        </a:lnTo>
                        <a:lnTo>
                          <a:pt x="312" y="188"/>
                        </a:lnTo>
                        <a:lnTo>
                          <a:pt x="314" y="15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5" name="Line 3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40" y="1220"/>
                    <a:ext cx="325" cy="1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stealth" w="sm" len="lg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6" name="Line 340"/>
                  <p:cNvSpPr>
                    <a:spLocks noChangeShapeType="1"/>
                  </p:cNvSpPr>
                  <p:nvPr/>
                </p:nvSpPr>
                <p:spPr bwMode="auto">
                  <a:xfrm>
                    <a:off x="3365" y="1220"/>
                    <a:ext cx="1" cy="75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stealth" w="sm" len="lg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7" name="Rectangle 339"/>
                  <p:cNvSpPr>
                    <a:spLocks noChangeArrowheads="1"/>
                  </p:cNvSpPr>
                  <p:nvPr/>
                </p:nvSpPr>
                <p:spPr bwMode="auto">
                  <a:xfrm>
                    <a:off x="3330" y="1518"/>
                    <a:ext cx="232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BE0E3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lg"/>
                        <a:tailEnd type="none" w="sm" len="lg"/>
                      </a14:hiddenLine>
                    </a:ext>
                  </a:extLst>
                </p:spPr>
                <p:txBody>
                  <a:bodyPr vert="horz" wrap="square" lIns="71323" tIns="35662" rIns="71323" bIns="3566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GB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rPr>
                      <a:t>z</a:t>
                    </a:r>
                    <a:r>
                      <a:rPr kumimoji="0" lang="en-GB" sz="900" b="0" i="0" u="none" strike="noStrike" cap="none" normalizeH="0" baseline="-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rPr>
                      <a:t>P</a:t>
                    </a:r>
                    <a:endParaRPr kumimoji="0" lang="en-GB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368" name="Rectangle 338"/>
                  <p:cNvSpPr>
                    <a:spLocks noChangeArrowheads="1"/>
                  </p:cNvSpPr>
                  <p:nvPr/>
                </p:nvSpPr>
                <p:spPr bwMode="auto">
                  <a:xfrm>
                    <a:off x="3104" y="1180"/>
                    <a:ext cx="232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BE0E3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lg"/>
                        <a:tailEnd type="none" w="sm" len="lg"/>
                      </a14:hiddenLine>
                    </a:ext>
                  </a:extLst>
                </p:spPr>
                <p:txBody>
                  <a:bodyPr vert="horz" wrap="square" lIns="71323" tIns="35662" rIns="71323" bIns="3566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GB" sz="9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rPr>
                      <a:t>r</a:t>
                    </a:r>
                    <a:r>
                      <a:rPr kumimoji="0" lang="en-GB" sz="900" b="0" i="0" u="none" strike="noStrike" cap="none" normalizeH="0" baseline="-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rPr>
                      <a:t>P</a:t>
                    </a:r>
                    <a:endParaRPr kumimoji="0" lang="en-GB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2359" name="Rectangle 336"/>
                <p:cNvSpPr>
                  <a:spLocks noChangeArrowheads="1"/>
                </p:cNvSpPr>
                <p:nvPr/>
              </p:nvSpPr>
              <p:spPr bwMode="auto">
                <a:xfrm>
                  <a:off x="3182" y="1014"/>
                  <a:ext cx="54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vert="horz" wrap="square" lIns="71323" tIns="35662" rIns="71323" bIns="3566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900" b="1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H</a:t>
                  </a:r>
                  <a:r>
                    <a:rPr kumimoji="0" lang="en-GB" sz="9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(z</a:t>
                  </a:r>
                  <a:r>
                    <a:rPr kumimoji="0" lang="en-GB" sz="900" b="0" i="0" u="none" strike="noStrike" cap="none" normalizeH="0" baseline="-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P</a:t>
                  </a:r>
                  <a:r>
                    <a:rPr kumimoji="0" lang="en-GB" sz="9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,r</a:t>
                  </a:r>
                  <a:r>
                    <a:rPr kumimoji="0" lang="en-GB" sz="900" b="0" i="0" u="none" strike="noStrike" cap="none" normalizeH="0" baseline="-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p</a:t>
                  </a:r>
                  <a:r>
                    <a:rPr kumimoji="0" lang="en-GB" sz="9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)</a:t>
                  </a: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081" name="Line 334"/>
              <p:cNvSpPr>
                <a:spLocks noChangeShapeType="1"/>
              </p:cNvSpPr>
              <p:nvPr/>
            </p:nvSpPr>
            <p:spPr bwMode="auto">
              <a:xfrm flipV="1">
                <a:off x="4754" y="10162"/>
                <a:ext cx="0" cy="394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2" name="Line 333"/>
              <p:cNvSpPr>
                <a:spLocks noChangeShapeType="1"/>
              </p:cNvSpPr>
              <p:nvPr/>
            </p:nvSpPr>
            <p:spPr bwMode="auto">
              <a:xfrm flipV="1">
                <a:off x="7690" y="10522"/>
                <a:ext cx="0" cy="324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stealth" w="sm" len="med"/>
                <a:tailEnd type="stealth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3" name="Line 332"/>
              <p:cNvSpPr>
                <a:spLocks noChangeShapeType="1"/>
              </p:cNvSpPr>
              <p:nvPr/>
            </p:nvSpPr>
            <p:spPr bwMode="auto">
              <a:xfrm>
                <a:off x="5982" y="10522"/>
                <a:ext cx="170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med"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4" name="Line 331"/>
              <p:cNvSpPr>
                <a:spLocks noChangeShapeType="1"/>
              </p:cNvSpPr>
              <p:nvPr/>
            </p:nvSpPr>
            <p:spPr bwMode="auto">
              <a:xfrm>
                <a:off x="6164" y="13768"/>
                <a:ext cx="152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med"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5" name="Rectangle 330"/>
              <p:cNvSpPr>
                <a:spLocks noChangeArrowheads="1"/>
              </p:cNvSpPr>
              <p:nvPr/>
            </p:nvSpPr>
            <p:spPr bwMode="auto">
              <a:xfrm>
                <a:off x="7645" y="11877"/>
                <a:ext cx="36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med"/>
                    <a:tailEnd type="none" w="sm" len="med"/>
                  </a14:hiddenLine>
                </a:ext>
              </a:extLst>
            </p:spPr>
            <p:txBody>
              <a:bodyPr vert="horz" wrap="square" lIns="71323" tIns="35662" rIns="71323" bIns="3566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L</a:t>
                </a: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086" name="Group 194"/>
              <p:cNvGrpSpPr>
                <a:grpSpLocks/>
              </p:cNvGrpSpPr>
              <p:nvPr/>
            </p:nvGrpSpPr>
            <p:grpSpPr bwMode="auto">
              <a:xfrm>
                <a:off x="2360" y="10389"/>
                <a:ext cx="790" cy="3290"/>
                <a:chOff x="1660" y="630"/>
                <a:chExt cx="363" cy="1481"/>
              </a:xfrm>
            </p:grpSpPr>
            <p:sp>
              <p:nvSpPr>
                <p:cNvPr id="2223" name="Rectangle 329"/>
                <p:cNvSpPr>
                  <a:spLocks noChangeArrowheads="1"/>
                </p:cNvSpPr>
                <p:nvPr/>
              </p:nvSpPr>
              <p:spPr bwMode="auto">
                <a:xfrm>
                  <a:off x="1900" y="720"/>
                  <a:ext cx="123" cy="123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4" name="Rectangle 328"/>
                <p:cNvSpPr>
                  <a:spLocks noChangeArrowheads="1"/>
                </p:cNvSpPr>
                <p:nvPr/>
              </p:nvSpPr>
              <p:spPr bwMode="auto">
                <a:xfrm>
                  <a:off x="1900" y="965"/>
                  <a:ext cx="123" cy="12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5" name="Rectangle 327"/>
                <p:cNvSpPr>
                  <a:spLocks noChangeArrowheads="1"/>
                </p:cNvSpPr>
                <p:nvPr/>
              </p:nvSpPr>
              <p:spPr bwMode="auto">
                <a:xfrm>
                  <a:off x="1900" y="1210"/>
                  <a:ext cx="123" cy="12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6" name="Rectangle 326"/>
                <p:cNvSpPr>
                  <a:spLocks noChangeArrowheads="1"/>
                </p:cNvSpPr>
                <p:nvPr/>
              </p:nvSpPr>
              <p:spPr bwMode="auto">
                <a:xfrm>
                  <a:off x="1900" y="1455"/>
                  <a:ext cx="123" cy="12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7" name="Rectangle 325"/>
                <p:cNvSpPr>
                  <a:spLocks noChangeArrowheads="1"/>
                </p:cNvSpPr>
                <p:nvPr/>
              </p:nvSpPr>
              <p:spPr bwMode="auto">
                <a:xfrm>
                  <a:off x="1900" y="1700"/>
                  <a:ext cx="123" cy="12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8" name="Rectangle 324"/>
                <p:cNvSpPr>
                  <a:spLocks noChangeArrowheads="1"/>
                </p:cNvSpPr>
                <p:nvPr/>
              </p:nvSpPr>
              <p:spPr bwMode="auto">
                <a:xfrm>
                  <a:off x="1900" y="1945"/>
                  <a:ext cx="123" cy="123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9" name="Freeform 323"/>
                <p:cNvSpPr>
                  <a:spLocks/>
                </p:cNvSpPr>
                <p:nvPr/>
              </p:nvSpPr>
              <p:spPr bwMode="auto">
                <a:xfrm>
                  <a:off x="1900" y="720"/>
                  <a:ext cx="123" cy="123"/>
                </a:xfrm>
                <a:custGeom>
                  <a:avLst/>
                  <a:gdLst>
                    <a:gd name="T0" fmla="*/ 735 w 735"/>
                    <a:gd name="T1" fmla="*/ 367 h 735"/>
                    <a:gd name="T2" fmla="*/ 722 w 735"/>
                    <a:gd name="T3" fmla="*/ 272 h 735"/>
                    <a:gd name="T4" fmla="*/ 685 w 735"/>
                    <a:gd name="T5" fmla="*/ 184 h 735"/>
                    <a:gd name="T6" fmla="*/ 627 w 735"/>
                    <a:gd name="T7" fmla="*/ 107 h 735"/>
                    <a:gd name="T8" fmla="*/ 551 w 735"/>
                    <a:gd name="T9" fmla="*/ 49 h 735"/>
                    <a:gd name="T10" fmla="*/ 462 w 735"/>
                    <a:gd name="T11" fmla="*/ 12 h 735"/>
                    <a:gd name="T12" fmla="*/ 367 w 735"/>
                    <a:gd name="T13" fmla="*/ 0 h 735"/>
                    <a:gd name="T14" fmla="*/ 272 w 735"/>
                    <a:gd name="T15" fmla="*/ 12 h 735"/>
                    <a:gd name="T16" fmla="*/ 184 w 735"/>
                    <a:gd name="T17" fmla="*/ 49 h 735"/>
                    <a:gd name="T18" fmla="*/ 108 w 735"/>
                    <a:gd name="T19" fmla="*/ 107 h 735"/>
                    <a:gd name="T20" fmla="*/ 49 w 735"/>
                    <a:gd name="T21" fmla="*/ 184 h 735"/>
                    <a:gd name="T22" fmla="*/ 13 w 735"/>
                    <a:gd name="T23" fmla="*/ 272 h 735"/>
                    <a:gd name="T24" fmla="*/ 0 w 735"/>
                    <a:gd name="T25" fmla="*/ 367 h 735"/>
                    <a:gd name="T26" fmla="*/ 13 w 735"/>
                    <a:gd name="T27" fmla="*/ 462 h 735"/>
                    <a:gd name="T28" fmla="*/ 49 w 735"/>
                    <a:gd name="T29" fmla="*/ 551 h 735"/>
                    <a:gd name="T30" fmla="*/ 108 w 735"/>
                    <a:gd name="T31" fmla="*/ 627 h 735"/>
                    <a:gd name="T32" fmla="*/ 184 w 735"/>
                    <a:gd name="T33" fmla="*/ 685 h 735"/>
                    <a:gd name="T34" fmla="*/ 272 w 735"/>
                    <a:gd name="T35" fmla="*/ 722 h 735"/>
                    <a:gd name="T36" fmla="*/ 367 w 735"/>
                    <a:gd name="T37" fmla="*/ 735 h 735"/>
                    <a:gd name="T38" fmla="*/ 462 w 735"/>
                    <a:gd name="T39" fmla="*/ 722 h 735"/>
                    <a:gd name="T40" fmla="*/ 551 w 735"/>
                    <a:gd name="T41" fmla="*/ 685 h 735"/>
                    <a:gd name="T42" fmla="*/ 627 w 735"/>
                    <a:gd name="T43" fmla="*/ 627 h 735"/>
                    <a:gd name="T44" fmla="*/ 685 w 735"/>
                    <a:gd name="T45" fmla="*/ 551 h 735"/>
                    <a:gd name="T46" fmla="*/ 722 w 735"/>
                    <a:gd name="T47" fmla="*/ 462 h 735"/>
                    <a:gd name="T48" fmla="*/ 735 w 735"/>
                    <a:gd name="T49" fmla="*/ 367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7"/>
                      </a:moveTo>
                      <a:lnTo>
                        <a:pt x="722" y="272"/>
                      </a:lnTo>
                      <a:lnTo>
                        <a:pt x="685" y="184"/>
                      </a:lnTo>
                      <a:lnTo>
                        <a:pt x="627" y="107"/>
                      </a:lnTo>
                      <a:lnTo>
                        <a:pt x="551" y="49"/>
                      </a:lnTo>
                      <a:lnTo>
                        <a:pt x="462" y="12"/>
                      </a:lnTo>
                      <a:lnTo>
                        <a:pt x="367" y="0"/>
                      </a:lnTo>
                      <a:lnTo>
                        <a:pt x="272" y="12"/>
                      </a:lnTo>
                      <a:lnTo>
                        <a:pt x="184" y="49"/>
                      </a:lnTo>
                      <a:lnTo>
                        <a:pt x="108" y="107"/>
                      </a:lnTo>
                      <a:lnTo>
                        <a:pt x="49" y="184"/>
                      </a:lnTo>
                      <a:lnTo>
                        <a:pt x="13" y="272"/>
                      </a:lnTo>
                      <a:lnTo>
                        <a:pt x="0" y="367"/>
                      </a:lnTo>
                      <a:lnTo>
                        <a:pt x="13" y="462"/>
                      </a:lnTo>
                      <a:lnTo>
                        <a:pt x="49" y="551"/>
                      </a:lnTo>
                      <a:lnTo>
                        <a:pt x="108" y="627"/>
                      </a:lnTo>
                      <a:lnTo>
                        <a:pt x="184" y="685"/>
                      </a:lnTo>
                      <a:lnTo>
                        <a:pt x="272" y="722"/>
                      </a:lnTo>
                      <a:lnTo>
                        <a:pt x="367" y="735"/>
                      </a:lnTo>
                      <a:lnTo>
                        <a:pt x="462" y="722"/>
                      </a:lnTo>
                      <a:lnTo>
                        <a:pt x="551" y="685"/>
                      </a:lnTo>
                      <a:lnTo>
                        <a:pt x="627" y="627"/>
                      </a:lnTo>
                      <a:lnTo>
                        <a:pt x="685" y="551"/>
                      </a:lnTo>
                      <a:lnTo>
                        <a:pt x="722" y="462"/>
                      </a:lnTo>
                      <a:lnTo>
                        <a:pt x="735" y="367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0" name="Freeform 322"/>
                <p:cNvSpPr>
                  <a:spLocks/>
                </p:cNvSpPr>
                <p:nvPr/>
              </p:nvSpPr>
              <p:spPr bwMode="auto">
                <a:xfrm>
                  <a:off x="1900" y="965"/>
                  <a:ext cx="123" cy="122"/>
                </a:xfrm>
                <a:custGeom>
                  <a:avLst/>
                  <a:gdLst>
                    <a:gd name="T0" fmla="*/ 735 w 735"/>
                    <a:gd name="T1" fmla="*/ 367 h 735"/>
                    <a:gd name="T2" fmla="*/ 722 w 735"/>
                    <a:gd name="T3" fmla="*/ 272 h 735"/>
                    <a:gd name="T4" fmla="*/ 685 w 735"/>
                    <a:gd name="T5" fmla="*/ 183 h 735"/>
                    <a:gd name="T6" fmla="*/ 627 w 735"/>
                    <a:gd name="T7" fmla="*/ 108 h 735"/>
                    <a:gd name="T8" fmla="*/ 551 w 735"/>
                    <a:gd name="T9" fmla="*/ 49 h 735"/>
                    <a:gd name="T10" fmla="*/ 462 w 735"/>
                    <a:gd name="T11" fmla="*/ 12 h 735"/>
                    <a:gd name="T12" fmla="*/ 367 w 735"/>
                    <a:gd name="T13" fmla="*/ 0 h 735"/>
                    <a:gd name="T14" fmla="*/ 272 w 735"/>
                    <a:gd name="T15" fmla="*/ 12 h 735"/>
                    <a:gd name="T16" fmla="*/ 184 w 735"/>
                    <a:gd name="T17" fmla="*/ 49 h 735"/>
                    <a:gd name="T18" fmla="*/ 108 w 735"/>
                    <a:gd name="T19" fmla="*/ 108 h 735"/>
                    <a:gd name="T20" fmla="*/ 49 w 735"/>
                    <a:gd name="T21" fmla="*/ 183 h 735"/>
                    <a:gd name="T22" fmla="*/ 13 w 735"/>
                    <a:gd name="T23" fmla="*/ 272 h 735"/>
                    <a:gd name="T24" fmla="*/ 0 w 735"/>
                    <a:gd name="T25" fmla="*/ 367 h 735"/>
                    <a:gd name="T26" fmla="*/ 13 w 735"/>
                    <a:gd name="T27" fmla="*/ 462 h 735"/>
                    <a:gd name="T28" fmla="*/ 49 w 735"/>
                    <a:gd name="T29" fmla="*/ 551 h 735"/>
                    <a:gd name="T30" fmla="*/ 108 w 735"/>
                    <a:gd name="T31" fmla="*/ 627 h 735"/>
                    <a:gd name="T32" fmla="*/ 184 w 735"/>
                    <a:gd name="T33" fmla="*/ 686 h 735"/>
                    <a:gd name="T34" fmla="*/ 272 w 735"/>
                    <a:gd name="T35" fmla="*/ 722 h 735"/>
                    <a:gd name="T36" fmla="*/ 367 w 735"/>
                    <a:gd name="T37" fmla="*/ 735 h 735"/>
                    <a:gd name="T38" fmla="*/ 462 w 735"/>
                    <a:gd name="T39" fmla="*/ 722 h 735"/>
                    <a:gd name="T40" fmla="*/ 551 w 735"/>
                    <a:gd name="T41" fmla="*/ 686 h 735"/>
                    <a:gd name="T42" fmla="*/ 627 w 735"/>
                    <a:gd name="T43" fmla="*/ 627 h 735"/>
                    <a:gd name="T44" fmla="*/ 685 w 735"/>
                    <a:gd name="T45" fmla="*/ 551 h 735"/>
                    <a:gd name="T46" fmla="*/ 722 w 735"/>
                    <a:gd name="T47" fmla="*/ 462 h 735"/>
                    <a:gd name="T48" fmla="*/ 735 w 735"/>
                    <a:gd name="T49" fmla="*/ 367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7"/>
                      </a:moveTo>
                      <a:lnTo>
                        <a:pt x="722" y="272"/>
                      </a:lnTo>
                      <a:lnTo>
                        <a:pt x="685" y="183"/>
                      </a:lnTo>
                      <a:lnTo>
                        <a:pt x="627" y="108"/>
                      </a:lnTo>
                      <a:lnTo>
                        <a:pt x="551" y="49"/>
                      </a:lnTo>
                      <a:lnTo>
                        <a:pt x="462" y="12"/>
                      </a:lnTo>
                      <a:lnTo>
                        <a:pt x="367" y="0"/>
                      </a:lnTo>
                      <a:lnTo>
                        <a:pt x="272" y="12"/>
                      </a:lnTo>
                      <a:lnTo>
                        <a:pt x="184" y="49"/>
                      </a:lnTo>
                      <a:lnTo>
                        <a:pt x="108" y="108"/>
                      </a:lnTo>
                      <a:lnTo>
                        <a:pt x="49" y="183"/>
                      </a:lnTo>
                      <a:lnTo>
                        <a:pt x="13" y="272"/>
                      </a:lnTo>
                      <a:lnTo>
                        <a:pt x="0" y="367"/>
                      </a:lnTo>
                      <a:lnTo>
                        <a:pt x="13" y="462"/>
                      </a:lnTo>
                      <a:lnTo>
                        <a:pt x="49" y="551"/>
                      </a:lnTo>
                      <a:lnTo>
                        <a:pt x="108" y="627"/>
                      </a:lnTo>
                      <a:lnTo>
                        <a:pt x="184" y="686"/>
                      </a:lnTo>
                      <a:lnTo>
                        <a:pt x="272" y="722"/>
                      </a:lnTo>
                      <a:lnTo>
                        <a:pt x="367" y="735"/>
                      </a:lnTo>
                      <a:lnTo>
                        <a:pt x="462" y="722"/>
                      </a:lnTo>
                      <a:lnTo>
                        <a:pt x="551" y="686"/>
                      </a:lnTo>
                      <a:lnTo>
                        <a:pt x="627" y="627"/>
                      </a:lnTo>
                      <a:lnTo>
                        <a:pt x="685" y="551"/>
                      </a:lnTo>
                      <a:lnTo>
                        <a:pt x="722" y="462"/>
                      </a:lnTo>
                      <a:lnTo>
                        <a:pt x="735" y="367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1" name="Freeform 321"/>
                <p:cNvSpPr>
                  <a:spLocks/>
                </p:cNvSpPr>
                <p:nvPr/>
              </p:nvSpPr>
              <p:spPr bwMode="auto">
                <a:xfrm>
                  <a:off x="1928" y="748"/>
                  <a:ext cx="67" cy="67"/>
                </a:xfrm>
                <a:custGeom>
                  <a:avLst/>
                  <a:gdLst>
                    <a:gd name="T0" fmla="*/ 403 w 403"/>
                    <a:gd name="T1" fmla="*/ 202 h 404"/>
                    <a:gd name="T2" fmla="*/ 393 w 403"/>
                    <a:gd name="T3" fmla="*/ 140 h 404"/>
                    <a:gd name="T4" fmla="*/ 364 w 403"/>
                    <a:gd name="T5" fmla="*/ 84 h 404"/>
                    <a:gd name="T6" fmla="*/ 320 w 403"/>
                    <a:gd name="T7" fmla="*/ 39 h 404"/>
                    <a:gd name="T8" fmla="*/ 263 w 403"/>
                    <a:gd name="T9" fmla="*/ 10 h 404"/>
                    <a:gd name="T10" fmla="*/ 201 w 403"/>
                    <a:gd name="T11" fmla="*/ 0 h 404"/>
                    <a:gd name="T12" fmla="*/ 139 w 403"/>
                    <a:gd name="T13" fmla="*/ 10 h 404"/>
                    <a:gd name="T14" fmla="*/ 83 w 403"/>
                    <a:gd name="T15" fmla="*/ 39 h 404"/>
                    <a:gd name="T16" fmla="*/ 38 w 403"/>
                    <a:gd name="T17" fmla="*/ 84 h 404"/>
                    <a:gd name="T18" fmla="*/ 10 w 403"/>
                    <a:gd name="T19" fmla="*/ 140 h 404"/>
                    <a:gd name="T20" fmla="*/ 0 w 403"/>
                    <a:gd name="T21" fmla="*/ 202 h 404"/>
                    <a:gd name="T22" fmla="*/ 10 w 403"/>
                    <a:gd name="T23" fmla="*/ 264 h 404"/>
                    <a:gd name="T24" fmla="*/ 38 w 403"/>
                    <a:gd name="T25" fmla="*/ 320 h 404"/>
                    <a:gd name="T26" fmla="*/ 83 w 403"/>
                    <a:gd name="T27" fmla="*/ 365 h 404"/>
                    <a:gd name="T28" fmla="*/ 139 w 403"/>
                    <a:gd name="T29" fmla="*/ 394 h 404"/>
                    <a:gd name="T30" fmla="*/ 201 w 403"/>
                    <a:gd name="T31" fmla="*/ 404 h 404"/>
                    <a:gd name="T32" fmla="*/ 263 w 403"/>
                    <a:gd name="T33" fmla="*/ 394 h 404"/>
                    <a:gd name="T34" fmla="*/ 320 w 403"/>
                    <a:gd name="T35" fmla="*/ 365 h 404"/>
                    <a:gd name="T36" fmla="*/ 364 w 403"/>
                    <a:gd name="T37" fmla="*/ 320 h 404"/>
                    <a:gd name="T38" fmla="*/ 393 w 403"/>
                    <a:gd name="T39" fmla="*/ 264 h 404"/>
                    <a:gd name="T40" fmla="*/ 403 w 403"/>
                    <a:gd name="T41" fmla="*/ 202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03" h="404">
                      <a:moveTo>
                        <a:pt x="403" y="202"/>
                      </a:moveTo>
                      <a:lnTo>
                        <a:pt x="393" y="140"/>
                      </a:lnTo>
                      <a:lnTo>
                        <a:pt x="364" y="84"/>
                      </a:lnTo>
                      <a:lnTo>
                        <a:pt x="320" y="39"/>
                      </a:lnTo>
                      <a:lnTo>
                        <a:pt x="263" y="10"/>
                      </a:lnTo>
                      <a:lnTo>
                        <a:pt x="201" y="0"/>
                      </a:lnTo>
                      <a:lnTo>
                        <a:pt x="139" y="10"/>
                      </a:lnTo>
                      <a:lnTo>
                        <a:pt x="83" y="39"/>
                      </a:lnTo>
                      <a:lnTo>
                        <a:pt x="38" y="84"/>
                      </a:lnTo>
                      <a:lnTo>
                        <a:pt x="10" y="140"/>
                      </a:lnTo>
                      <a:lnTo>
                        <a:pt x="0" y="202"/>
                      </a:lnTo>
                      <a:lnTo>
                        <a:pt x="10" y="264"/>
                      </a:lnTo>
                      <a:lnTo>
                        <a:pt x="38" y="320"/>
                      </a:lnTo>
                      <a:lnTo>
                        <a:pt x="83" y="365"/>
                      </a:lnTo>
                      <a:lnTo>
                        <a:pt x="139" y="394"/>
                      </a:lnTo>
                      <a:lnTo>
                        <a:pt x="201" y="404"/>
                      </a:lnTo>
                      <a:lnTo>
                        <a:pt x="263" y="394"/>
                      </a:lnTo>
                      <a:lnTo>
                        <a:pt x="320" y="365"/>
                      </a:lnTo>
                      <a:lnTo>
                        <a:pt x="364" y="320"/>
                      </a:lnTo>
                      <a:lnTo>
                        <a:pt x="393" y="264"/>
                      </a:lnTo>
                      <a:lnTo>
                        <a:pt x="403" y="202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2" name="Line 320"/>
                <p:cNvSpPr>
                  <a:spLocks noChangeShapeType="1"/>
                </p:cNvSpPr>
                <p:nvPr/>
              </p:nvSpPr>
              <p:spPr bwMode="auto">
                <a:xfrm>
                  <a:off x="1918" y="983"/>
                  <a:ext cx="87" cy="8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3" name="Line 319"/>
                <p:cNvSpPr>
                  <a:spLocks noChangeShapeType="1"/>
                </p:cNvSpPr>
                <p:nvPr/>
              </p:nvSpPr>
              <p:spPr bwMode="auto">
                <a:xfrm flipH="1">
                  <a:off x="1918" y="983"/>
                  <a:ext cx="87" cy="8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4" name="Freeform 318"/>
                <p:cNvSpPr>
                  <a:spLocks/>
                </p:cNvSpPr>
                <p:nvPr/>
              </p:nvSpPr>
              <p:spPr bwMode="auto">
                <a:xfrm>
                  <a:off x="1951" y="748"/>
                  <a:ext cx="21" cy="1"/>
                </a:xfrm>
                <a:custGeom>
                  <a:avLst/>
                  <a:gdLst>
                    <a:gd name="T0" fmla="*/ 62 w 124"/>
                    <a:gd name="T1" fmla="*/ 0 h 10"/>
                    <a:gd name="T2" fmla="*/ 0 w 124"/>
                    <a:gd name="T3" fmla="*/ 10 h 10"/>
                    <a:gd name="T4" fmla="*/ 124 w 124"/>
                    <a:gd name="T5" fmla="*/ 10 h 10"/>
                    <a:gd name="T6" fmla="*/ 62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62" y="0"/>
                      </a:moveTo>
                      <a:lnTo>
                        <a:pt x="0" y="10"/>
                      </a:lnTo>
                      <a:lnTo>
                        <a:pt x="124" y="1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5" name="Freeform 317"/>
                <p:cNvSpPr>
                  <a:spLocks/>
                </p:cNvSpPr>
                <p:nvPr/>
              </p:nvSpPr>
              <p:spPr bwMode="auto">
                <a:xfrm>
                  <a:off x="1951" y="748"/>
                  <a:ext cx="21" cy="1"/>
                </a:xfrm>
                <a:custGeom>
                  <a:avLst/>
                  <a:gdLst>
                    <a:gd name="T0" fmla="*/ 62 w 124"/>
                    <a:gd name="T1" fmla="*/ 0 h 10"/>
                    <a:gd name="T2" fmla="*/ 0 w 124"/>
                    <a:gd name="T3" fmla="*/ 10 h 10"/>
                    <a:gd name="T4" fmla="*/ 124 w 124"/>
                    <a:gd name="T5" fmla="*/ 10 h 10"/>
                    <a:gd name="T6" fmla="*/ 62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62" y="0"/>
                      </a:moveTo>
                      <a:lnTo>
                        <a:pt x="0" y="10"/>
                      </a:lnTo>
                      <a:lnTo>
                        <a:pt x="124" y="1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6" name="Freeform 316"/>
                <p:cNvSpPr>
                  <a:spLocks/>
                </p:cNvSpPr>
                <p:nvPr/>
              </p:nvSpPr>
              <p:spPr bwMode="auto">
                <a:xfrm>
                  <a:off x="1942" y="749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7" name="Freeform 315"/>
                <p:cNvSpPr>
                  <a:spLocks/>
                </p:cNvSpPr>
                <p:nvPr/>
              </p:nvSpPr>
              <p:spPr bwMode="auto">
                <a:xfrm>
                  <a:off x="1942" y="749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8" name="Freeform 314"/>
                <p:cNvSpPr>
                  <a:spLocks/>
                </p:cNvSpPr>
                <p:nvPr/>
              </p:nvSpPr>
              <p:spPr bwMode="auto">
                <a:xfrm>
                  <a:off x="1951" y="749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4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9" name="Freeform 313"/>
                <p:cNvSpPr>
                  <a:spLocks/>
                </p:cNvSpPr>
                <p:nvPr/>
              </p:nvSpPr>
              <p:spPr bwMode="auto">
                <a:xfrm>
                  <a:off x="1951" y="749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4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0" name="Freeform 312"/>
                <p:cNvSpPr>
                  <a:spLocks/>
                </p:cNvSpPr>
                <p:nvPr/>
              </p:nvSpPr>
              <p:spPr bwMode="auto">
                <a:xfrm>
                  <a:off x="1934" y="754"/>
                  <a:ext cx="55" cy="7"/>
                </a:xfrm>
                <a:custGeom>
                  <a:avLst/>
                  <a:gdLst>
                    <a:gd name="T0" fmla="*/ 45 w 326"/>
                    <a:gd name="T1" fmla="*/ 0 h 45"/>
                    <a:gd name="T2" fmla="*/ 0 w 326"/>
                    <a:gd name="T3" fmla="*/ 45 h 45"/>
                    <a:gd name="T4" fmla="*/ 326 w 326"/>
                    <a:gd name="T5" fmla="*/ 45 h 45"/>
                    <a:gd name="T6" fmla="*/ 45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45" y="0"/>
                      </a:moveTo>
                      <a:lnTo>
                        <a:pt x="0" y="45"/>
                      </a:lnTo>
                      <a:lnTo>
                        <a:pt x="326" y="45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1" name="Freeform 311"/>
                <p:cNvSpPr>
                  <a:spLocks/>
                </p:cNvSpPr>
                <p:nvPr/>
              </p:nvSpPr>
              <p:spPr bwMode="auto">
                <a:xfrm>
                  <a:off x="1934" y="754"/>
                  <a:ext cx="55" cy="7"/>
                </a:xfrm>
                <a:custGeom>
                  <a:avLst/>
                  <a:gdLst>
                    <a:gd name="T0" fmla="*/ 45 w 326"/>
                    <a:gd name="T1" fmla="*/ 0 h 45"/>
                    <a:gd name="T2" fmla="*/ 0 w 326"/>
                    <a:gd name="T3" fmla="*/ 45 h 45"/>
                    <a:gd name="T4" fmla="*/ 326 w 326"/>
                    <a:gd name="T5" fmla="*/ 45 h 45"/>
                    <a:gd name="T6" fmla="*/ 45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45" y="0"/>
                      </a:moveTo>
                      <a:lnTo>
                        <a:pt x="0" y="45"/>
                      </a:lnTo>
                      <a:lnTo>
                        <a:pt x="326" y="45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2" name="Freeform 310"/>
                <p:cNvSpPr>
                  <a:spLocks/>
                </p:cNvSpPr>
                <p:nvPr/>
              </p:nvSpPr>
              <p:spPr bwMode="auto">
                <a:xfrm>
                  <a:off x="1942" y="754"/>
                  <a:ext cx="47" cy="7"/>
                </a:xfrm>
                <a:custGeom>
                  <a:avLst/>
                  <a:gdLst>
                    <a:gd name="T0" fmla="*/ 0 w 281"/>
                    <a:gd name="T1" fmla="*/ 0 h 45"/>
                    <a:gd name="T2" fmla="*/ 237 w 281"/>
                    <a:gd name="T3" fmla="*/ 0 h 45"/>
                    <a:gd name="T4" fmla="*/ 281 w 281"/>
                    <a:gd name="T5" fmla="*/ 45 h 45"/>
                    <a:gd name="T6" fmla="*/ 0 w 281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5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3" name="Freeform 309"/>
                <p:cNvSpPr>
                  <a:spLocks/>
                </p:cNvSpPr>
                <p:nvPr/>
              </p:nvSpPr>
              <p:spPr bwMode="auto">
                <a:xfrm>
                  <a:off x="1942" y="754"/>
                  <a:ext cx="47" cy="7"/>
                </a:xfrm>
                <a:custGeom>
                  <a:avLst/>
                  <a:gdLst>
                    <a:gd name="T0" fmla="*/ 0 w 281"/>
                    <a:gd name="T1" fmla="*/ 0 h 45"/>
                    <a:gd name="T2" fmla="*/ 237 w 281"/>
                    <a:gd name="T3" fmla="*/ 0 h 45"/>
                    <a:gd name="T4" fmla="*/ 281 w 281"/>
                    <a:gd name="T5" fmla="*/ 45 h 45"/>
                    <a:gd name="T6" fmla="*/ 0 w 281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5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4" name="Freeform 308"/>
                <p:cNvSpPr>
                  <a:spLocks/>
                </p:cNvSpPr>
                <p:nvPr/>
              </p:nvSpPr>
              <p:spPr bwMode="auto">
                <a:xfrm>
                  <a:off x="1930" y="761"/>
                  <a:ext cx="63" cy="10"/>
                </a:xfrm>
                <a:custGeom>
                  <a:avLst/>
                  <a:gdLst>
                    <a:gd name="T0" fmla="*/ 28 w 383"/>
                    <a:gd name="T1" fmla="*/ 0 h 56"/>
                    <a:gd name="T2" fmla="*/ 0 w 383"/>
                    <a:gd name="T3" fmla="*/ 56 h 56"/>
                    <a:gd name="T4" fmla="*/ 383 w 383"/>
                    <a:gd name="T5" fmla="*/ 56 h 56"/>
                    <a:gd name="T6" fmla="*/ 28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28" y="0"/>
                      </a:moveTo>
                      <a:lnTo>
                        <a:pt x="0" y="56"/>
                      </a:lnTo>
                      <a:lnTo>
                        <a:pt x="383" y="56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5" name="Freeform 307"/>
                <p:cNvSpPr>
                  <a:spLocks/>
                </p:cNvSpPr>
                <p:nvPr/>
              </p:nvSpPr>
              <p:spPr bwMode="auto">
                <a:xfrm>
                  <a:off x="1930" y="761"/>
                  <a:ext cx="63" cy="10"/>
                </a:xfrm>
                <a:custGeom>
                  <a:avLst/>
                  <a:gdLst>
                    <a:gd name="T0" fmla="*/ 28 w 383"/>
                    <a:gd name="T1" fmla="*/ 0 h 56"/>
                    <a:gd name="T2" fmla="*/ 0 w 383"/>
                    <a:gd name="T3" fmla="*/ 56 h 56"/>
                    <a:gd name="T4" fmla="*/ 383 w 383"/>
                    <a:gd name="T5" fmla="*/ 56 h 56"/>
                    <a:gd name="T6" fmla="*/ 28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28" y="0"/>
                      </a:moveTo>
                      <a:lnTo>
                        <a:pt x="0" y="56"/>
                      </a:lnTo>
                      <a:lnTo>
                        <a:pt x="383" y="56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6" name="Freeform 306"/>
                <p:cNvSpPr>
                  <a:spLocks/>
                </p:cNvSpPr>
                <p:nvPr/>
              </p:nvSpPr>
              <p:spPr bwMode="auto">
                <a:xfrm>
                  <a:off x="1934" y="761"/>
                  <a:ext cx="59" cy="10"/>
                </a:xfrm>
                <a:custGeom>
                  <a:avLst/>
                  <a:gdLst>
                    <a:gd name="T0" fmla="*/ 0 w 355"/>
                    <a:gd name="T1" fmla="*/ 0 h 56"/>
                    <a:gd name="T2" fmla="*/ 326 w 355"/>
                    <a:gd name="T3" fmla="*/ 0 h 56"/>
                    <a:gd name="T4" fmla="*/ 355 w 355"/>
                    <a:gd name="T5" fmla="*/ 56 h 56"/>
                    <a:gd name="T6" fmla="*/ 0 w 35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6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7" name="Freeform 305"/>
                <p:cNvSpPr>
                  <a:spLocks/>
                </p:cNvSpPr>
                <p:nvPr/>
              </p:nvSpPr>
              <p:spPr bwMode="auto">
                <a:xfrm>
                  <a:off x="1934" y="761"/>
                  <a:ext cx="59" cy="10"/>
                </a:xfrm>
                <a:custGeom>
                  <a:avLst/>
                  <a:gdLst>
                    <a:gd name="T0" fmla="*/ 0 w 355"/>
                    <a:gd name="T1" fmla="*/ 0 h 56"/>
                    <a:gd name="T2" fmla="*/ 326 w 355"/>
                    <a:gd name="T3" fmla="*/ 0 h 56"/>
                    <a:gd name="T4" fmla="*/ 355 w 355"/>
                    <a:gd name="T5" fmla="*/ 56 h 56"/>
                    <a:gd name="T6" fmla="*/ 0 w 35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6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8" name="Freeform 304"/>
                <p:cNvSpPr>
                  <a:spLocks/>
                </p:cNvSpPr>
                <p:nvPr/>
              </p:nvSpPr>
              <p:spPr bwMode="auto">
                <a:xfrm>
                  <a:off x="1928" y="771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9" name="Freeform 303"/>
                <p:cNvSpPr>
                  <a:spLocks/>
                </p:cNvSpPr>
                <p:nvPr/>
              </p:nvSpPr>
              <p:spPr bwMode="auto">
                <a:xfrm>
                  <a:off x="1928" y="771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0" name="Freeform 302"/>
                <p:cNvSpPr>
                  <a:spLocks/>
                </p:cNvSpPr>
                <p:nvPr/>
              </p:nvSpPr>
              <p:spPr bwMode="auto">
                <a:xfrm>
                  <a:off x="1930" y="771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1" name="Freeform 301"/>
                <p:cNvSpPr>
                  <a:spLocks/>
                </p:cNvSpPr>
                <p:nvPr/>
              </p:nvSpPr>
              <p:spPr bwMode="auto">
                <a:xfrm>
                  <a:off x="1930" y="771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2" name="Freeform 300"/>
                <p:cNvSpPr>
                  <a:spLocks/>
                </p:cNvSpPr>
                <p:nvPr/>
              </p:nvSpPr>
              <p:spPr bwMode="auto">
                <a:xfrm>
                  <a:off x="1928" y="781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10 w 393"/>
                    <a:gd name="T3" fmla="*/ 62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10" y="62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3" name="Freeform 299"/>
                <p:cNvSpPr>
                  <a:spLocks/>
                </p:cNvSpPr>
                <p:nvPr/>
              </p:nvSpPr>
              <p:spPr bwMode="auto">
                <a:xfrm>
                  <a:off x="1928" y="781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10 w 393"/>
                    <a:gd name="T3" fmla="*/ 62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10" y="62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4" name="Freeform 298"/>
                <p:cNvSpPr>
                  <a:spLocks/>
                </p:cNvSpPr>
                <p:nvPr/>
              </p:nvSpPr>
              <p:spPr bwMode="auto">
                <a:xfrm>
                  <a:off x="1928" y="781"/>
                  <a:ext cx="67" cy="10"/>
                </a:xfrm>
                <a:custGeom>
                  <a:avLst/>
                  <a:gdLst>
                    <a:gd name="T0" fmla="*/ 0 w 403"/>
                    <a:gd name="T1" fmla="*/ 0 h 62"/>
                    <a:gd name="T2" fmla="*/ 403 w 403"/>
                    <a:gd name="T3" fmla="*/ 0 h 62"/>
                    <a:gd name="T4" fmla="*/ 393 w 403"/>
                    <a:gd name="T5" fmla="*/ 62 h 62"/>
                    <a:gd name="T6" fmla="*/ 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5" name="Freeform 297"/>
                <p:cNvSpPr>
                  <a:spLocks/>
                </p:cNvSpPr>
                <p:nvPr/>
              </p:nvSpPr>
              <p:spPr bwMode="auto">
                <a:xfrm>
                  <a:off x="1928" y="781"/>
                  <a:ext cx="67" cy="10"/>
                </a:xfrm>
                <a:custGeom>
                  <a:avLst/>
                  <a:gdLst>
                    <a:gd name="T0" fmla="*/ 0 w 403"/>
                    <a:gd name="T1" fmla="*/ 0 h 62"/>
                    <a:gd name="T2" fmla="*/ 403 w 403"/>
                    <a:gd name="T3" fmla="*/ 0 h 62"/>
                    <a:gd name="T4" fmla="*/ 393 w 403"/>
                    <a:gd name="T5" fmla="*/ 62 h 62"/>
                    <a:gd name="T6" fmla="*/ 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6" name="Freeform 296"/>
                <p:cNvSpPr>
                  <a:spLocks/>
                </p:cNvSpPr>
                <p:nvPr/>
              </p:nvSpPr>
              <p:spPr bwMode="auto">
                <a:xfrm>
                  <a:off x="1930" y="791"/>
                  <a:ext cx="59" cy="10"/>
                </a:xfrm>
                <a:custGeom>
                  <a:avLst/>
                  <a:gdLst>
                    <a:gd name="T0" fmla="*/ 0 w 354"/>
                    <a:gd name="T1" fmla="*/ 0 h 56"/>
                    <a:gd name="T2" fmla="*/ 28 w 354"/>
                    <a:gd name="T3" fmla="*/ 56 h 56"/>
                    <a:gd name="T4" fmla="*/ 354 w 354"/>
                    <a:gd name="T5" fmla="*/ 56 h 56"/>
                    <a:gd name="T6" fmla="*/ 0 w 354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6">
                      <a:moveTo>
                        <a:pt x="0" y="0"/>
                      </a:moveTo>
                      <a:lnTo>
                        <a:pt x="28" y="56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7" name="Freeform 295"/>
                <p:cNvSpPr>
                  <a:spLocks/>
                </p:cNvSpPr>
                <p:nvPr/>
              </p:nvSpPr>
              <p:spPr bwMode="auto">
                <a:xfrm>
                  <a:off x="1930" y="791"/>
                  <a:ext cx="59" cy="10"/>
                </a:xfrm>
                <a:custGeom>
                  <a:avLst/>
                  <a:gdLst>
                    <a:gd name="T0" fmla="*/ 0 w 354"/>
                    <a:gd name="T1" fmla="*/ 0 h 56"/>
                    <a:gd name="T2" fmla="*/ 28 w 354"/>
                    <a:gd name="T3" fmla="*/ 56 h 56"/>
                    <a:gd name="T4" fmla="*/ 354 w 354"/>
                    <a:gd name="T5" fmla="*/ 56 h 56"/>
                    <a:gd name="T6" fmla="*/ 0 w 354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6">
                      <a:moveTo>
                        <a:pt x="0" y="0"/>
                      </a:moveTo>
                      <a:lnTo>
                        <a:pt x="28" y="56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8" name="Freeform 294"/>
                <p:cNvSpPr>
                  <a:spLocks/>
                </p:cNvSpPr>
                <p:nvPr/>
              </p:nvSpPr>
              <p:spPr bwMode="auto">
                <a:xfrm>
                  <a:off x="1930" y="791"/>
                  <a:ext cx="63" cy="10"/>
                </a:xfrm>
                <a:custGeom>
                  <a:avLst/>
                  <a:gdLst>
                    <a:gd name="T0" fmla="*/ 0 w 383"/>
                    <a:gd name="T1" fmla="*/ 0 h 56"/>
                    <a:gd name="T2" fmla="*/ 383 w 383"/>
                    <a:gd name="T3" fmla="*/ 0 h 56"/>
                    <a:gd name="T4" fmla="*/ 354 w 383"/>
                    <a:gd name="T5" fmla="*/ 56 h 56"/>
                    <a:gd name="T6" fmla="*/ 0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9" name="Freeform 293"/>
                <p:cNvSpPr>
                  <a:spLocks/>
                </p:cNvSpPr>
                <p:nvPr/>
              </p:nvSpPr>
              <p:spPr bwMode="auto">
                <a:xfrm>
                  <a:off x="1930" y="791"/>
                  <a:ext cx="63" cy="10"/>
                </a:xfrm>
                <a:custGeom>
                  <a:avLst/>
                  <a:gdLst>
                    <a:gd name="T0" fmla="*/ 0 w 383"/>
                    <a:gd name="T1" fmla="*/ 0 h 56"/>
                    <a:gd name="T2" fmla="*/ 383 w 383"/>
                    <a:gd name="T3" fmla="*/ 0 h 56"/>
                    <a:gd name="T4" fmla="*/ 354 w 383"/>
                    <a:gd name="T5" fmla="*/ 56 h 56"/>
                    <a:gd name="T6" fmla="*/ 0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0" name="Freeform 292"/>
                <p:cNvSpPr>
                  <a:spLocks/>
                </p:cNvSpPr>
                <p:nvPr/>
              </p:nvSpPr>
              <p:spPr bwMode="auto">
                <a:xfrm>
                  <a:off x="1934" y="801"/>
                  <a:ext cx="47" cy="7"/>
                </a:xfrm>
                <a:custGeom>
                  <a:avLst/>
                  <a:gdLst>
                    <a:gd name="T0" fmla="*/ 0 w 282"/>
                    <a:gd name="T1" fmla="*/ 0 h 45"/>
                    <a:gd name="T2" fmla="*/ 45 w 282"/>
                    <a:gd name="T3" fmla="*/ 45 h 45"/>
                    <a:gd name="T4" fmla="*/ 282 w 282"/>
                    <a:gd name="T5" fmla="*/ 45 h 45"/>
                    <a:gd name="T6" fmla="*/ 0 w 282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5">
                      <a:moveTo>
                        <a:pt x="0" y="0"/>
                      </a:moveTo>
                      <a:lnTo>
                        <a:pt x="45" y="45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1" name="Freeform 291"/>
                <p:cNvSpPr>
                  <a:spLocks/>
                </p:cNvSpPr>
                <p:nvPr/>
              </p:nvSpPr>
              <p:spPr bwMode="auto">
                <a:xfrm>
                  <a:off x="1934" y="801"/>
                  <a:ext cx="47" cy="7"/>
                </a:xfrm>
                <a:custGeom>
                  <a:avLst/>
                  <a:gdLst>
                    <a:gd name="T0" fmla="*/ 0 w 282"/>
                    <a:gd name="T1" fmla="*/ 0 h 45"/>
                    <a:gd name="T2" fmla="*/ 45 w 282"/>
                    <a:gd name="T3" fmla="*/ 45 h 45"/>
                    <a:gd name="T4" fmla="*/ 282 w 282"/>
                    <a:gd name="T5" fmla="*/ 45 h 45"/>
                    <a:gd name="T6" fmla="*/ 0 w 282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5">
                      <a:moveTo>
                        <a:pt x="0" y="0"/>
                      </a:moveTo>
                      <a:lnTo>
                        <a:pt x="45" y="45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2" name="Freeform 290"/>
                <p:cNvSpPr>
                  <a:spLocks/>
                </p:cNvSpPr>
                <p:nvPr/>
              </p:nvSpPr>
              <p:spPr bwMode="auto">
                <a:xfrm>
                  <a:off x="1934" y="801"/>
                  <a:ext cx="55" cy="7"/>
                </a:xfrm>
                <a:custGeom>
                  <a:avLst/>
                  <a:gdLst>
                    <a:gd name="T0" fmla="*/ 0 w 326"/>
                    <a:gd name="T1" fmla="*/ 0 h 45"/>
                    <a:gd name="T2" fmla="*/ 326 w 326"/>
                    <a:gd name="T3" fmla="*/ 0 h 45"/>
                    <a:gd name="T4" fmla="*/ 282 w 326"/>
                    <a:gd name="T5" fmla="*/ 45 h 45"/>
                    <a:gd name="T6" fmla="*/ 0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3" name="Freeform 289"/>
                <p:cNvSpPr>
                  <a:spLocks/>
                </p:cNvSpPr>
                <p:nvPr/>
              </p:nvSpPr>
              <p:spPr bwMode="auto">
                <a:xfrm>
                  <a:off x="1934" y="801"/>
                  <a:ext cx="55" cy="7"/>
                </a:xfrm>
                <a:custGeom>
                  <a:avLst/>
                  <a:gdLst>
                    <a:gd name="T0" fmla="*/ 0 w 326"/>
                    <a:gd name="T1" fmla="*/ 0 h 45"/>
                    <a:gd name="T2" fmla="*/ 326 w 326"/>
                    <a:gd name="T3" fmla="*/ 0 h 45"/>
                    <a:gd name="T4" fmla="*/ 282 w 326"/>
                    <a:gd name="T5" fmla="*/ 45 h 45"/>
                    <a:gd name="T6" fmla="*/ 0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4" name="Freeform 288"/>
                <p:cNvSpPr>
                  <a:spLocks/>
                </p:cNvSpPr>
                <p:nvPr/>
              </p:nvSpPr>
              <p:spPr bwMode="auto">
                <a:xfrm>
                  <a:off x="1942" y="808"/>
                  <a:ext cx="30" cy="5"/>
                </a:xfrm>
                <a:custGeom>
                  <a:avLst/>
                  <a:gdLst>
                    <a:gd name="T0" fmla="*/ 0 w 180"/>
                    <a:gd name="T1" fmla="*/ 0 h 29"/>
                    <a:gd name="T2" fmla="*/ 56 w 180"/>
                    <a:gd name="T3" fmla="*/ 29 h 29"/>
                    <a:gd name="T4" fmla="*/ 180 w 180"/>
                    <a:gd name="T5" fmla="*/ 29 h 29"/>
                    <a:gd name="T6" fmla="*/ 0 w 180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0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5" name="Freeform 287"/>
                <p:cNvSpPr>
                  <a:spLocks/>
                </p:cNvSpPr>
                <p:nvPr/>
              </p:nvSpPr>
              <p:spPr bwMode="auto">
                <a:xfrm>
                  <a:off x="1942" y="808"/>
                  <a:ext cx="30" cy="5"/>
                </a:xfrm>
                <a:custGeom>
                  <a:avLst/>
                  <a:gdLst>
                    <a:gd name="T0" fmla="*/ 0 w 180"/>
                    <a:gd name="T1" fmla="*/ 0 h 29"/>
                    <a:gd name="T2" fmla="*/ 56 w 180"/>
                    <a:gd name="T3" fmla="*/ 29 h 29"/>
                    <a:gd name="T4" fmla="*/ 180 w 180"/>
                    <a:gd name="T5" fmla="*/ 29 h 29"/>
                    <a:gd name="T6" fmla="*/ 0 w 180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0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6" name="Freeform 286"/>
                <p:cNvSpPr>
                  <a:spLocks/>
                </p:cNvSpPr>
                <p:nvPr/>
              </p:nvSpPr>
              <p:spPr bwMode="auto">
                <a:xfrm>
                  <a:off x="1942" y="808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0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7" name="Freeform 285"/>
                <p:cNvSpPr>
                  <a:spLocks/>
                </p:cNvSpPr>
                <p:nvPr/>
              </p:nvSpPr>
              <p:spPr bwMode="auto">
                <a:xfrm>
                  <a:off x="1942" y="808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0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8" name="Freeform 284"/>
                <p:cNvSpPr>
                  <a:spLocks/>
                </p:cNvSpPr>
                <p:nvPr/>
              </p:nvSpPr>
              <p:spPr bwMode="auto">
                <a:xfrm>
                  <a:off x="1951" y="813"/>
                  <a:ext cx="21" cy="2"/>
                </a:xfrm>
                <a:custGeom>
                  <a:avLst/>
                  <a:gdLst>
                    <a:gd name="T0" fmla="*/ 0 w 124"/>
                    <a:gd name="T1" fmla="*/ 0 h 10"/>
                    <a:gd name="T2" fmla="*/ 124 w 124"/>
                    <a:gd name="T3" fmla="*/ 0 h 10"/>
                    <a:gd name="T4" fmla="*/ 62 w 124"/>
                    <a:gd name="T5" fmla="*/ 10 h 10"/>
                    <a:gd name="T6" fmla="*/ 0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62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9" name="Freeform 283"/>
                <p:cNvSpPr>
                  <a:spLocks/>
                </p:cNvSpPr>
                <p:nvPr/>
              </p:nvSpPr>
              <p:spPr bwMode="auto">
                <a:xfrm>
                  <a:off x="1951" y="813"/>
                  <a:ext cx="21" cy="2"/>
                </a:xfrm>
                <a:custGeom>
                  <a:avLst/>
                  <a:gdLst>
                    <a:gd name="T0" fmla="*/ 0 w 124"/>
                    <a:gd name="T1" fmla="*/ 0 h 10"/>
                    <a:gd name="T2" fmla="*/ 124 w 124"/>
                    <a:gd name="T3" fmla="*/ 0 h 10"/>
                    <a:gd name="T4" fmla="*/ 62 w 124"/>
                    <a:gd name="T5" fmla="*/ 10 h 10"/>
                    <a:gd name="T6" fmla="*/ 0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62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0" name="Freeform 282"/>
                <p:cNvSpPr>
                  <a:spLocks/>
                </p:cNvSpPr>
                <p:nvPr/>
              </p:nvSpPr>
              <p:spPr bwMode="auto">
                <a:xfrm>
                  <a:off x="1900" y="1700"/>
                  <a:ext cx="123" cy="122"/>
                </a:xfrm>
                <a:custGeom>
                  <a:avLst/>
                  <a:gdLst>
                    <a:gd name="T0" fmla="*/ 735 w 735"/>
                    <a:gd name="T1" fmla="*/ 368 h 735"/>
                    <a:gd name="T2" fmla="*/ 722 w 735"/>
                    <a:gd name="T3" fmla="*/ 273 h 735"/>
                    <a:gd name="T4" fmla="*/ 685 w 735"/>
                    <a:gd name="T5" fmla="*/ 185 h 735"/>
                    <a:gd name="T6" fmla="*/ 627 w 735"/>
                    <a:gd name="T7" fmla="*/ 108 h 735"/>
                    <a:gd name="T8" fmla="*/ 551 w 735"/>
                    <a:gd name="T9" fmla="*/ 49 h 735"/>
                    <a:gd name="T10" fmla="*/ 462 w 735"/>
                    <a:gd name="T11" fmla="*/ 13 h 735"/>
                    <a:gd name="T12" fmla="*/ 367 w 735"/>
                    <a:gd name="T13" fmla="*/ 0 h 735"/>
                    <a:gd name="T14" fmla="*/ 272 w 735"/>
                    <a:gd name="T15" fmla="*/ 13 h 735"/>
                    <a:gd name="T16" fmla="*/ 184 w 735"/>
                    <a:gd name="T17" fmla="*/ 49 h 735"/>
                    <a:gd name="T18" fmla="*/ 108 w 735"/>
                    <a:gd name="T19" fmla="*/ 108 h 735"/>
                    <a:gd name="T20" fmla="*/ 49 w 735"/>
                    <a:gd name="T21" fmla="*/ 185 h 735"/>
                    <a:gd name="T22" fmla="*/ 13 w 735"/>
                    <a:gd name="T23" fmla="*/ 273 h 735"/>
                    <a:gd name="T24" fmla="*/ 0 w 735"/>
                    <a:gd name="T25" fmla="*/ 368 h 735"/>
                    <a:gd name="T26" fmla="*/ 13 w 735"/>
                    <a:gd name="T27" fmla="*/ 463 h 735"/>
                    <a:gd name="T28" fmla="*/ 49 w 735"/>
                    <a:gd name="T29" fmla="*/ 552 h 735"/>
                    <a:gd name="T30" fmla="*/ 108 w 735"/>
                    <a:gd name="T31" fmla="*/ 629 h 735"/>
                    <a:gd name="T32" fmla="*/ 184 w 735"/>
                    <a:gd name="T33" fmla="*/ 686 h 735"/>
                    <a:gd name="T34" fmla="*/ 272 w 735"/>
                    <a:gd name="T35" fmla="*/ 723 h 735"/>
                    <a:gd name="T36" fmla="*/ 367 w 735"/>
                    <a:gd name="T37" fmla="*/ 735 h 735"/>
                    <a:gd name="T38" fmla="*/ 462 w 735"/>
                    <a:gd name="T39" fmla="*/ 723 h 735"/>
                    <a:gd name="T40" fmla="*/ 551 w 735"/>
                    <a:gd name="T41" fmla="*/ 686 h 735"/>
                    <a:gd name="T42" fmla="*/ 627 w 735"/>
                    <a:gd name="T43" fmla="*/ 629 h 735"/>
                    <a:gd name="T44" fmla="*/ 685 w 735"/>
                    <a:gd name="T45" fmla="*/ 552 h 735"/>
                    <a:gd name="T46" fmla="*/ 722 w 735"/>
                    <a:gd name="T47" fmla="*/ 463 h 735"/>
                    <a:gd name="T48" fmla="*/ 735 w 735"/>
                    <a:gd name="T49" fmla="*/ 368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8"/>
                      </a:moveTo>
                      <a:lnTo>
                        <a:pt x="722" y="273"/>
                      </a:lnTo>
                      <a:lnTo>
                        <a:pt x="685" y="185"/>
                      </a:lnTo>
                      <a:lnTo>
                        <a:pt x="627" y="108"/>
                      </a:lnTo>
                      <a:lnTo>
                        <a:pt x="551" y="49"/>
                      </a:lnTo>
                      <a:lnTo>
                        <a:pt x="462" y="13"/>
                      </a:lnTo>
                      <a:lnTo>
                        <a:pt x="367" y="0"/>
                      </a:lnTo>
                      <a:lnTo>
                        <a:pt x="272" y="13"/>
                      </a:lnTo>
                      <a:lnTo>
                        <a:pt x="184" y="49"/>
                      </a:lnTo>
                      <a:lnTo>
                        <a:pt x="108" y="108"/>
                      </a:lnTo>
                      <a:lnTo>
                        <a:pt x="49" y="185"/>
                      </a:lnTo>
                      <a:lnTo>
                        <a:pt x="13" y="273"/>
                      </a:lnTo>
                      <a:lnTo>
                        <a:pt x="0" y="368"/>
                      </a:lnTo>
                      <a:lnTo>
                        <a:pt x="13" y="463"/>
                      </a:lnTo>
                      <a:lnTo>
                        <a:pt x="49" y="552"/>
                      </a:lnTo>
                      <a:lnTo>
                        <a:pt x="108" y="629"/>
                      </a:lnTo>
                      <a:lnTo>
                        <a:pt x="184" y="686"/>
                      </a:lnTo>
                      <a:lnTo>
                        <a:pt x="272" y="723"/>
                      </a:lnTo>
                      <a:lnTo>
                        <a:pt x="367" y="735"/>
                      </a:lnTo>
                      <a:lnTo>
                        <a:pt x="462" y="723"/>
                      </a:lnTo>
                      <a:lnTo>
                        <a:pt x="551" y="686"/>
                      </a:lnTo>
                      <a:lnTo>
                        <a:pt x="627" y="629"/>
                      </a:lnTo>
                      <a:lnTo>
                        <a:pt x="685" y="552"/>
                      </a:lnTo>
                      <a:lnTo>
                        <a:pt x="722" y="463"/>
                      </a:lnTo>
                      <a:lnTo>
                        <a:pt x="735" y="36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1" name="Freeform 281"/>
                <p:cNvSpPr>
                  <a:spLocks/>
                </p:cNvSpPr>
                <p:nvPr/>
              </p:nvSpPr>
              <p:spPr bwMode="auto">
                <a:xfrm>
                  <a:off x="1951" y="1728"/>
                  <a:ext cx="21" cy="1"/>
                </a:xfrm>
                <a:custGeom>
                  <a:avLst/>
                  <a:gdLst>
                    <a:gd name="T0" fmla="*/ 62 w 124"/>
                    <a:gd name="T1" fmla="*/ 0 h 9"/>
                    <a:gd name="T2" fmla="*/ 0 w 124"/>
                    <a:gd name="T3" fmla="*/ 9 h 9"/>
                    <a:gd name="T4" fmla="*/ 124 w 124"/>
                    <a:gd name="T5" fmla="*/ 9 h 9"/>
                    <a:gd name="T6" fmla="*/ 62 w 124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9">
                      <a:moveTo>
                        <a:pt x="62" y="0"/>
                      </a:moveTo>
                      <a:lnTo>
                        <a:pt x="0" y="9"/>
                      </a:lnTo>
                      <a:lnTo>
                        <a:pt x="124" y="9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2" name="Freeform 280"/>
                <p:cNvSpPr>
                  <a:spLocks/>
                </p:cNvSpPr>
                <p:nvPr/>
              </p:nvSpPr>
              <p:spPr bwMode="auto">
                <a:xfrm>
                  <a:off x="1951" y="1728"/>
                  <a:ext cx="21" cy="1"/>
                </a:xfrm>
                <a:custGeom>
                  <a:avLst/>
                  <a:gdLst>
                    <a:gd name="T0" fmla="*/ 62 w 124"/>
                    <a:gd name="T1" fmla="*/ 0 h 9"/>
                    <a:gd name="T2" fmla="*/ 0 w 124"/>
                    <a:gd name="T3" fmla="*/ 9 h 9"/>
                    <a:gd name="T4" fmla="*/ 124 w 124"/>
                    <a:gd name="T5" fmla="*/ 9 h 9"/>
                    <a:gd name="T6" fmla="*/ 62 w 124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9">
                      <a:moveTo>
                        <a:pt x="62" y="0"/>
                      </a:moveTo>
                      <a:lnTo>
                        <a:pt x="0" y="9"/>
                      </a:lnTo>
                      <a:lnTo>
                        <a:pt x="124" y="9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3" name="Freeform 279"/>
                <p:cNvSpPr>
                  <a:spLocks/>
                </p:cNvSpPr>
                <p:nvPr/>
              </p:nvSpPr>
              <p:spPr bwMode="auto">
                <a:xfrm>
                  <a:off x="1942" y="1729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4" name="Freeform 278"/>
                <p:cNvSpPr>
                  <a:spLocks/>
                </p:cNvSpPr>
                <p:nvPr/>
              </p:nvSpPr>
              <p:spPr bwMode="auto">
                <a:xfrm>
                  <a:off x="1942" y="1729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5" name="Freeform 277"/>
                <p:cNvSpPr>
                  <a:spLocks/>
                </p:cNvSpPr>
                <p:nvPr/>
              </p:nvSpPr>
              <p:spPr bwMode="auto">
                <a:xfrm>
                  <a:off x="1951" y="1729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4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6" name="Freeform 276"/>
                <p:cNvSpPr>
                  <a:spLocks/>
                </p:cNvSpPr>
                <p:nvPr/>
              </p:nvSpPr>
              <p:spPr bwMode="auto">
                <a:xfrm>
                  <a:off x="1951" y="1729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4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7" name="Freeform 275"/>
                <p:cNvSpPr>
                  <a:spLocks/>
                </p:cNvSpPr>
                <p:nvPr/>
              </p:nvSpPr>
              <p:spPr bwMode="auto">
                <a:xfrm>
                  <a:off x="1934" y="1734"/>
                  <a:ext cx="55" cy="7"/>
                </a:xfrm>
                <a:custGeom>
                  <a:avLst/>
                  <a:gdLst>
                    <a:gd name="T0" fmla="*/ 45 w 326"/>
                    <a:gd name="T1" fmla="*/ 0 h 45"/>
                    <a:gd name="T2" fmla="*/ 0 w 326"/>
                    <a:gd name="T3" fmla="*/ 45 h 45"/>
                    <a:gd name="T4" fmla="*/ 326 w 326"/>
                    <a:gd name="T5" fmla="*/ 45 h 45"/>
                    <a:gd name="T6" fmla="*/ 45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45" y="0"/>
                      </a:moveTo>
                      <a:lnTo>
                        <a:pt x="0" y="45"/>
                      </a:lnTo>
                      <a:lnTo>
                        <a:pt x="326" y="45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8" name="Freeform 274"/>
                <p:cNvSpPr>
                  <a:spLocks/>
                </p:cNvSpPr>
                <p:nvPr/>
              </p:nvSpPr>
              <p:spPr bwMode="auto">
                <a:xfrm>
                  <a:off x="1934" y="1734"/>
                  <a:ext cx="55" cy="7"/>
                </a:xfrm>
                <a:custGeom>
                  <a:avLst/>
                  <a:gdLst>
                    <a:gd name="T0" fmla="*/ 45 w 326"/>
                    <a:gd name="T1" fmla="*/ 0 h 45"/>
                    <a:gd name="T2" fmla="*/ 0 w 326"/>
                    <a:gd name="T3" fmla="*/ 45 h 45"/>
                    <a:gd name="T4" fmla="*/ 326 w 326"/>
                    <a:gd name="T5" fmla="*/ 45 h 45"/>
                    <a:gd name="T6" fmla="*/ 45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45" y="0"/>
                      </a:moveTo>
                      <a:lnTo>
                        <a:pt x="0" y="45"/>
                      </a:lnTo>
                      <a:lnTo>
                        <a:pt x="326" y="45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9" name="Freeform 273"/>
                <p:cNvSpPr>
                  <a:spLocks/>
                </p:cNvSpPr>
                <p:nvPr/>
              </p:nvSpPr>
              <p:spPr bwMode="auto">
                <a:xfrm>
                  <a:off x="1942" y="1734"/>
                  <a:ext cx="47" cy="7"/>
                </a:xfrm>
                <a:custGeom>
                  <a:avLst/>
                  <a:gdLst>
                    <a:gd name="T0" fmla="*/ 0 w 281"/>
                    <a:gd name="T1" fmla="*/ 0 h 45"/>
                    <a:gd name="T2" fmla="*/ 237 w 281"/>
                    <a:gd name="T3" fmla="*/ 0 h 45"/>
                    <a:gd name="T4" fmla="*/ 281 w 281"/>
                    <a:gd name="T5" fmla="*/ 45 h 45"/>
                    <a:gd name="T6" fmla="*/ 0 w 281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5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0" name="Freeform 272"/>
                <p:cNvSpPr>
                  <a:spLocks/>
                </p:cNvSpPr>
                <p:nvPr/>
              </p:nvSpPr>
              <p:spPr bwMode="auto">
                <a:xfrm>
                  <a:off x="1942" y="1734"/>
                  <a:ext cx="47" cy="7"/>
                </a:xfrm>
                <a:custGeom>
                  <a:avLst/>
                  <a:gdLst>
                    <a:gd name="T0" fmla="*/ 0 w 281"/>
                    <a:gd name="T1" fmla="*/ 0 h 45"/>
                    <a:gd name="T2" fmla="*/ 237 w 281"/>
                    <a:gd name="T3" fmla="*/ 0 h 45"/>
                    <a:gd name="T4" fmla="*/ 281 w 281"/>
                    <a:gd name="T5" fmla="*/ 45 h 45"/>
                    <a:gd name="T6" fmla="*/ 0 w 281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5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1" name="Freeform 271"/>
                <p:cNvSpPr>
                  <a:spLocks/>
                </p:cNvSpPr>
                <p:nvPr/>
              </p:nvSpPr>
              <p:spPr bwMode="auto">
                <a:xfrm>
                  <a:off x="1930" y="1741"/>
                  <a:ext cx="63" cy="10"/>
                </a:xfrm>
                <a:custGeom>
                  <a:avLst/>
                  <a:gdLst>
                    <a:gd name="T0" fmla="*/ 28 w 383"/>
                    <a:gd name="T1" fmla="*/ 0 h 56"/>
                    <a:gd name="T2" fmla="*/ 0 w 383"/>
                    <a:gd name="T3" fmla="*/ 56 h 56"/>
                    <a:gd name="T4" fmla="*/ 383 w 383"/>
                    <a:gd name="T5" fmla="*/ 56 h 56"/>
                    <a:gd name="T6" fmla="*/ 28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28" y="0"/>
                      </a:moveTo>
                      <a:lnTo>
                        <a:pt x="0" y="56"/>
                      </a:lnTo>
                      <a:lnTo>
                        <a:pt x="383" y="56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2" name="Freeform 270"/>
                <p:cNvSpPr>
                  <a:spLocks/>
                </p:cNvSpPr>
                <p:nvPr/>
              </p:nvSpPr>
              <p:spPr bwMode="auto">
                <a:xfrm>
                  <a:off x="1930" y="1741"/>
                  <a:ext cx="63" cy="10"/>
                </a:xfrm>
                <a:custGeom>
                  <a:avLst/>
                  <a:gdLst>
                    <a:gd name="T0" fmla="*/ 28 w 383"/>
                    <a:gd name="T1" fmla="*/ 0 h 56"/>
                    <a:gd name="T2" fmla="*/ 0 w 383"/>
                    <a:gd name="T3" fmla="*/ 56 h 56"/>
                    <a:gd name="T4" fmla="*/ 383 w 383"/>
                    <a:gd name="T5" fmla="*/ 56 h 56"/>
                    <a:gd name="T6" fmla="*/ 28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28" y="0"/>
                      </a:moveTo>
                      <a:lnTo>
                        <a:pt x="0" y="56"/>
                      </a:lnTo>
                      <a:lnTo>
                        <a:pt x="383" y="56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3" name="Freeform 269"/>
                <p:cNvSpPr>
                  <a:spLocks/>
                </p:cNvSpPr>
                <p:nvPr/>
              </p:nvSpPr>
              <p:spPr bwMode="auto">
                <a:xfrm>
                  <a:off x="1934" y="1741"/>
                  <a:ext cx="59" cy="10"/>
                </a:xfrm>
                <a:custGeom>
                  <a:avLst/>
                  <a:gdLst>
                    <a:gd name="T0" fmla="*/ 0 w 355"/>
                    <a:gd name="T1" fmla="*/ 0 h 56"/>
                    <a:gd name="T2" fmla="*/ 326 w 355"/>
                    <a:gd name="T3" fmla="*/ 0 h 56"/>
                    <a:gd name="T4" fmla="*/ 355 w 355"/>
                    <a:gd name="T5" fmla="*/ 56 h 56"/>
                    <a:gd name="T6" fmla="*/ 0 w 35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6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4" name="Freeform 268"/>
                <p:cNvSpPr>
                  <a:spLocks/>
                </p:cNvSpPr>
                <p:nvPr/>
              </p:nvSpPr>
              <p:spPr bwMode="auto">
                <a:xfrm>
                  <a:off x="1934" y="1741"/>
                  <a:ext cx="59" cy="10"/>
                </a:xfrm>
                <a:custGeom>
                  <a:avLst/>
                  <a:gdLst>
                    <a:gd name="T0" fmla="*/ 0 w 355"/>
                    <a:gd name="T1" fmla="*/ 0 h 56"/>
                    <a:gd name="T2" fmla="*/ 326 w 355"/>
                    <a:gd name="T3" fmla="*/ 0 h 56"/>
                    <a:gd name="T4" fmla="*/ 355 w 355"/>
                    <a:gd name="T5" fmla="*/ 56 h 56"/>
                    <a:gd name="T6" fmla="*/ 0 w 35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6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5" name="Freeform 267"/>
                <p:cNvSpPr>
                  <a:spLocks/>
                </p:cNvSpPr>
                <p:nvPr/>
              </p:nvSpPr>
              <p:spPr bwMode="auto">
                <a:xfrm>
                  <a:off x="1928" y="1751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6" name="Freeform 266"/>
                <p:cNvSpPr>
                  <a:spLocks/>
                </p:cNvSpPr>
                <p:nvPr/>
              </p:nvSpPr>
              <p:spPr bwMode="auto">
                <a:xfrm>
                  <a:off x="1928" y="1751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7" name="Freeform 265"/>
                <p:cNvSpPr>
                  <a:spLocks/>
                </p:cNvSpPr>
                <p:nvPr/>
              </p:nvSpPr>
              <p:spPr bwMode="auto">
                <a:xfrm>
                  <a:off x="1930" y="1751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8" name="Freeform 264"/>
                <p:cNvSpPr>
                  <a:spLocks/>
                </p:cNvSpPr>
                <p:nvPr/>
              </p:nvSpPr>
              <p:spPr bwMode="auto">
                <a:xfrm>
                  <a:off x="1930" y="1751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9" name="Freeform 263"/>
                <p:cNvSpPr>
                  <a:spLocks/>
                </p:cNvSpPr>
                <p:nvPr/>
              </p:nvSpPr>
              <p:spPr bwMode="auto">
                <a:xfrm>
                  <a:off x="1928" y="1761"/>
                  <a:ext cx="65" cy="11"/>
                </a:xfrm>
                <a:custGeom>
                  <a:avLst/>
                  <a:gdLst>
                    <a:gd name="T0" fmla="*/ 0 w 393"/>
                    <a:gd name="T1" fmla="*/ 0 h 62"/>
                    <a:gd name="T2" fmla="*/ 10 w 393"/>
                    <a:gd name="T3" fmla="*/ 62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10" y="62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0" name="Freeform 262"/>
                <p:cNvSpPr>
                  <a:spLocks/>
                </p:cNvSpPr>
                <p:nvPr/>
              </p:nvSpPr>
              <p:spPr bwMode="auto">
                <a:xfrm>
                  <a:off x="1928" y="1761"/>
                  <a:ext cx="65" cy="11"/>
                </a:xfrm>
                <a:custGeom>
                  <a:avLst/>
                  <a:gdLst>
                    <a:gd name="T0" fmla="*/ 0 w 393"/>
                    <a:gd name="T1" fmla="*/ 0 h 62"/>
                    <a:gd name="T2" fmla="*/ 10 w 393"/>
                    <a:gd name="T3" fmla="*/ 62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10" y="62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1" name="Freeform 261"/>
                <p:cNvSpPr>
                  <a:spLocks/>
                </p:cNvSpPr>
                <p:nvPr/>
              </p:nvSpPr>
              <p:spPr bwMode="auto">
                <a:xfrm>
                  <a:off x="1928" y="1761"/>
                  <a:ext cx="67" cy="11"/>
                </a:xfrm>
                <a:custGeom>
                  <a:avLst/>
                  <a:gdLst>
                    <a:gd name="T0" fmla="*/ 0 w 403"/>
                    <a:gd name="T1" fmla="*/ 0 h 62"/>
                    <a:gd name="T2" fmla="*/ 403 w 403"/>
                    <a:gd name="T3" fmla="*/ 0 h 62"/>
                    <a:gd name="T4" fmla="*/ 393 w 403"/>
                    <a:gd name="T5" fmla="*/ 62 h 62"/>
                    <a:gd name="T6" fmla="*/ 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2" name="Freeform 260"/>
                <p:cNvSpPr>
                  <a:spLocks/>
                </p:cNvSpPr>
                <p:nvPr/>
              </p:nvSpPr>
              <p:spPr bwMode="auto">
                <a:xfrm>
                  <a:off x="1928" y="1761"/>
                  <a:ext cx="67" cy="11"/>
                </a:xfrm>
                <a:custGeom>
                  <a:avLst/>
                  <a:gdLst>
                    <a:gd name="T0" fmla="*/ 0 w 403"/>
                    <a:gd name="T1" fmla="*/ 0 h 62"/>
                    <a:gd name="T2" fmla="*/ 403 w 403"/>
                    <a:gd name="T3" fmla="*/ 0 h 62"/>
                    <a:gd name="T4" fmla="*/ 393 w 403"/>
                    <a:gd name="T5" fmla="*/ 62 h 62"/>
                    <a:gd name="T6" fmla="*/ 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3" name="Freeform 259"/>
                <p:cNvSpPr>
                  <a:spLocks/>
                </p:cNvSpPr>
                <p:nvPr/>
              </p:nvSpPr>
              <p:spPr bwMode="auto">
                <a:xfrm>
                  <a:off x="1930" y="1772"/>
                  <a:ext cx="59" cy="9"/>
                </a:xfrm>
                <a:custGeom>
                  <a:avLst/>
                  <a:gdLst>
                    <a:gd name="T0" fmla="*/ 0 w 354"/>
                    <a:gd name="T1" fmla="*/ 0 h 57"/>
                    <a:gd name="T2" fmla="*/ 28 w 354"/>
                    <a:gd name="T3" fmla="*/ 57 h 57"/>
                    <a:gd name="T4" fmla="*/ 354 w 354"/>
                    <a:gd name="T5" fmla="*/ 57 h 57"/>
                    <a:gd name="T6" fmla="*/ 0 w 354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7">
                      <a:moveTo>
                        <a:pt x="0" y="0"/>
                      </a:moveTo>
                      <a:lnTo>
                        <a:pt x="28" y="57"/>
                      </a:lnTo>
                      <a:lnTo>
                        <a:pt x="35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4" name="Freeform 258"/>
                <p:cNvSpPr>
                  <a:spLocks/>
                </p:cNvSpPr>
                <p:nvPr/>
              </p:nvSpPr>
              <p:spPr bwMode="auto">
                <a:xfrm>
                  <a:off x="1930" y="1772"/>
                  <a:ext cx="59" cy="9"/>
                </a:xfrm>
                <a:custGeom>
                  <a:avLst/>
                  <a:gdLst>
                    <a:gd name="T0" fmla="*/ 0 w 354"/>
                    <a:gd name="T1" fmla="*/ 0 h 57"/>
                    <a:gd name="T2" fmla="*/ 28 w 354"/>
                    <a:gd name="T3" fmla="*/ 57 h 57"/>
                    <a:gd name="T4" fmla="*/ 354 w 354"/>
                    <a:gd name="T5" fmla="*/ 57 h 57"/>
                    <a:gd name="T6" fmla="*/ 0 w 354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7">
                      <a:moveTo>
                        <a:pt x="0" y="0"/>
                      </a:moveTo>
                      <a:lnTo>
                        <a:pt x="28" y="57"/>
                      </a:lnTo>
                      <a:lnTo>
                        <a:pt x="35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5" name="Freeform 257"/>
                <p:cNvSpPr>
                  <a:spLocks/>
                </p:cNvSpPr>
                <p:nvPr/>
              </p:nvSpPr>
              <p:spPr bwMode="auto">
                <a:xfrm>
                  <a:off x="1930" y="1772"/>
                  <a:ext cx="63" cy="9"/>
                </a:xfrm>
                <a:custGeom>
                  <a:avLst/>
                  <a:gdLst>
                    <a:gd name="T0" fmla="*/ 0 w 383"/>
                    <a:gd name="T1" fmla="*/ 0 h 57"/>
                    <a:gd name="T2" fmla="*/ 383 w 383"/>
                    <a:gd name="T3" fmla="*/ 0 h 57"/>
                    <a:gd name="T4" fmla="*/ 354 w 383"/>
                    <a:gd name="T5" fmla="*/ 57 h 57"/>
                    <a:gd name="T6" fmla="*/ 0 w 383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7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6" name="Freeform 256"/>
                <p:cNvSpPr>
                  <a:spLocks/>
                </p:cNvSpPr>
                <p:nvPr/>
              </p:nvSpPr>
              <p:spPr bwMode="auto">
                <a:xfrm>
                  <a:off x="1930" y="1772"/>
                  <a:ext cx="63" cy="9"/>
                </a:xfrm>
                <a:custGeom>
                  <a:avLst/>
                  <a:gdLst>
                    <a:gd name="T0" fmla="*/ 0 w 383"/>
                    <a:gd name="T1" fmla="*/ 0 h 57"/>
                    <a:gd name="T2" fmla="*/ 383 w 383"/>
                    <a:gd name="T3" fmla="*/ 0 h 57"/>
                    <a:gd name="T4" fmla="*/ 354 w 383"/>
                    <a:gd name="T5" fmla="*/ 57 h 57"/>
                    <a:gd name="T6" fmla="*/ 0 w 383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7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7" name="Freeform 255"/>
                <p:cNvSpPr>
                  <a:spLocks/>
                </p:cNvSpPr>
                <p:nvPr/>
              </p:nvSpPr>
              <p:spPr bwMode="auto">
                <a:xfrm>
                  <a:off x="1934" y="1781"/>
                  <a:ext cx="47" cy="7"/>
                </a:xfrm>
                <a:custGeom>
                  <a:avLst/>
                  <a:gdLst>
                    <a:gd name="T0" fmla="*/ 0 w 282"/>
                    <a:gd name="T1" fmla="*/ 0 h 44"/>
                    <a:gd name="T2" fmla="*/ 45 w 282"/>
                    <a:gd name="T3" fmla="*/ 44 h 44"/>
                    <a:gd name="T4" fmla="*/ 282 w 282"/>
                    <a:gd name="T5" fmla="*/ 44 h 44"/>
                    <a:gd name="T6" fmla="*/ 0 w 282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4">
                      <a:moveTo>
                        <a:pt x="0" y="0"/>
                      </a:moveTo>
                      <a:lnTo>
                        <a:pt x="45" y="44"/>
                      </a:lnTo>
                      <a:lnTo>
                        <a:pt x="282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8" name="Freeform 254"/>
                <p:cNvSpPr>
                  <a:spLocks/>
                </p:cNvSpPr>
                <p:nvPr/>
              </p:nvSpPr>
              <p:spPr bwMode="auto">
                <a:xfrm>
                  <a:off x="1934" y="1781"/>
                  <a:ext cx="47" cy="7"/>
                </a:xfrm>
                <a:custGeom>
                  <a:avLst/>
                  <a:gdLst>
                    <a:gd name="T0" fmla="*/ 0 w 282"/>
                    <a:gd name="T1" fmla="*/ 0 h 44"/>
                    <a:gd name="T2" fmla="*/ 45 w 282"/>
                    <a:gd name="T3" fmla="*/ 44 h 44"/>
                    <a:gd name="T4" fmla="*/ 282 w 282"/>
                    <a:gd name="T5" fmla="*/ 44 h 44"/>
                    <a:gd name="T6" fmla="*/ 0 w 282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4">
                      <a:moveTo>
                        <a:pt x="0" y="0"/>
                      </a:moveTo>
                      <a:lnTo>
                        <a:pt x="45" y="44"/>
                      </a:lnTo>
                      <a:lnTo>
                        <a:pt x="282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9" name="Freeform 253"/>
                <p:cNvSpPr>
                  <a:spLocks/>
                </p:cNvSpPr>
                <p:nvPr/>
              </p:nvSpPr>
              <p:spPr bwMode="auto">
                <a:xfrm>
                  <a:off x="1934" y="1781"/>
                  <a:ext cx="55" cy="7"/>
                </a:xfrm>
                <a:custGeom>
                  <a:avLst/>
                  <a:gdLst>
                    <a:gd name="T0" fmla="*/ 0 w 326"/>
                    <a:gd name="T1" fmla="*/ 0 h 44"/>
                    <a:gd name="T2" fmla="*/ 326 w 326"/>
                    <a:gd name="T3" fmla="*/ 0 h 44"/>
                    <a:gd name="T4" fmla="*/ 282 w 326"/>
                    <a:gd name="T5" fmla="*/ 44 h 44"/>
                    <a:gd name="T6" fmla="*/ 0 w 326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4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2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0" name="Freeform 252"/>
                <p:cNvSpPr>
                  <a:spLocks/>
                </p:cNvSpPr>
                <p:nvPr/>
              </p:nvSpPr>
              <p:spPr bwMode="auto">
                <a:xfrm>
                  <a:off x="1934" y="1781"/>
                  <a:ext cx="55" cy="7"/>
                </a:xfrm>
                <a:custGeom>
                  <a:avLst/>
                  <a:gdLst>
                    <a:gd name="T0" fmla="*/ 0 w 326"/>
                    <a:gd name="T1" fmla="*/ 0 h 44"/>
                    <a:gd name="T2" fmla="*/ 326 w 326"/>
                    <a:gd name="T3" fmla="*/ 0 h 44"/>
                    <a:gd name="T4" fmla="*/ 282 w 326"/>
                    <a:gd name="T5" fmla="*/ 44 h 44"/>
                    <a:gd name="T6" fmla="*/ 0 w 326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4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2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1" name="Freeform 251"/>
                <p:cNvSpPr>
                  <a:spLocks/>
                </p:cNvSpPr>
                <p:nvPr/>
              </p:nvSpPr>
              <p:spPr bwMode="auto">
                <a:xfrm>
                  <a:off x="1942" y="1788"/>
                  <a:ext cx="30" cy="5"/>
                </a:xfrm>
                <a:custGeom>
                  <a:avLst/>
                  <a:gdLst>
                    <a:gd name="T0" fmla="*/ 0 w 180"/>
                    <a:gd name="T1" fmla="*/ 0 h 29"/>
                    <a:gd name="T2" fmla="*/ 56 w 180"/>
                    <a:gd name="T3" fmla="*/ 29 h 29"/>
                    <a:gd name="T4" fmla="*/ 180 w 180"/>
                    <a:gd name="T5" fmla="*/ 29 h 29"/>
                    <a:gd name="T6" fmla="*/ 0 w 180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0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2" name="Freeform 250"/>
                <p:cNvSpPr>
                  <a:spLocks/>
                </p:cNvSpPr>
                <p:nvPr/>
              </p:nvSpPr>
              <p:spPr bwMode="auto">
                <a:xfrm>
                  <a:off x="1942" y="1788"/>
                  <a:ext cx="30" cy="5"/>
                </a:xfrm>
                <a:custGeom>
                  <a:avLst/>
                  <a:gdLst>
                    <a:gd name="T0" fmla="*/ 0 w 180"/>
                    <a:gd name="T1" fmla="*/ 0 h 29"/>
                    <a:gd name="T2" fmla="*/ 56 w 180"/>
                    <a:gd name="T3" fmla="*/ 29 h 29"/>
                    <a:gd name="T4" fmla="*/ 180 w 180"/>
                    <a:gd name="T5" fmla="*/ 29 h 29"/>
                    <a:gd name="T6" fmla="*/ 0 w 180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0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3" name="Freeform 249"/>
                <p:cNvSpPr>
                  <a:spLocks/>
                </p:cNvSpPr>
                <p:nvPr/>
              </p:nvSpPr>
              <p:spPr bwMode="auto">
                <a:xfrm>
                  <a:off x="1942" y="1788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0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4" name="Freeform 248"/>
                <p:cNvSpPr>
                  <a:spLocks/>
                </p:cNvSpPr>
                <p:nvPr/>
              </p:nvSpPr>
              <p:spPr bwMode="auto">
                <a:xfrm>
                  <a:off x="1942" y="1788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0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5" name="Freeform 247"/>
                <p:cNvSpPr>
                  <a:spLocks/>
                </p:cNvSpPr>
                <p:nvPr/>
              </p:nvSpPr>
              <p:spPr bwMode="auto">
                <a:xfrm>
                  <a:off x="1951" y="1793"/>
                  <a:ext cx="21" cy="2"/>
                </a:xfrm>
                <a:custGeom>
                  <a:avLst/>
                  <a:gdLst>
                    <a:gd name="T0" fmla="*/ 0 w 124"/>
                    <a:gd name="T1" fmla="*/ 0 h 10"/>
                    <a:gd name="T2" fmla="*/ 124 w 124"/>
                    <a:gd name="T3" fmla="*/ 0 h 10"/>
                    <a:gd name="T4" fmla="*/ 62 w 124"/>
                    <a:gd name="T5" fmla="*/ 10 h 10"/>
                    <a:gd name="T6" fmla="*/ 0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62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6" name="Freeform 246"/>
                <p:cNvSpPr>
                  <a:spLocks/>
                </p:cNvSpPr>
                <p:nvPr/>
              </p:nvSpPr>
              <p:spPr bwMode="auto">
                <a:xfrm>
                  <a:off x="1951" y="1793"/>
                  <a:ext cx="21" cy="2"/>
                </a:xfrm>
                <a:custGeom>
                  <a:avLst/>
                  <a:gdLst>
                    <a:gd name="T0" fmla="*/ 0 w 124"/>
                    <a:gd name="T1" fmla="*/ 0 h 10"/>
                    <a:gd name="T2" fmla="*/ 124 w 124"/>
                    <a:gd name="T3" fmla="*/ 0 h 10"/>
                    <a:gd name="T4" fmla="*/ 62 w 124"/>
                    <a:gd name="T5" fmla="*/ 10 h 10"/>
                    <a:gd name="T6" fmla="*/ 0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62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7" name="Freeform 245"/>
                <p:cNvSpPr>
                  <a:spLocks/>
                </p:cNvSpPr>
                <p:nvPr/>
              </p:nvSpPr>
              <p:spPr bwMode="auto">
                <a:xfrm>
                  <a:off x="1928" y="1728"/>
                  <a:ext cx="67" cy="67"/>
                </a:xfrm>
                <a:custGeom>
                  <a:avLst/>
                  <a:gdLst>
                    <a:gd name="T0" fmla="*/ 403 w 403"/>
                    <a:gd name="T1" fmla="*/ 201 h 403"/>
                    <a:gd name="T2" fmla="*/ 393 w 403"/>
                    <a:gd name="T3" fmla="*/ 139 h 403"/>
                    <a:gd name="T4" fmla="*/ 364 w 403"/>
                    <a:gd name="T5" fmla="*/ 83 h 403"/>
                    <a:gd name="T6" fmla="*/ 320 w 403"/>
                    <a:gd name="T7" fmla="*/ 38 h 403"/>
                    <a:gd name="T8" fmla="*/ 263 w 403"/>
                    <a:gd name="T9" fmla="*/ 9 h 403"/>
                    <a:gd name="T10" fmla="*/ 201 w 403"/>
                    <a:gd name="T11" fmla="*/ 0 h 403"/>
                    <a:gd name="T12" fmla="*/ 139 w 403"/>
                    <a:gd name="T13" fmla="*/ 9 h 403"/>
                    <a:gd name="T14" fmla="*/ 83 w 403"/>
                    <a:gd name="T15" fmla="*/ 38 h 403"/>
                    <a:gd name="T16" fmla="*/ 38 w 403"/>
                    <a:gd name="T17" fmla="*/ 83 h 403"/>
                    <a:gd name="T18" fmla="*/ 10 w 403"/>
                    <a:gd name="T19" fmla="*/ 139 h 403"/>
                    <a:gd name="T20" fmla="*/ 0 w 403"/>
                    <a:gd name="T21" fmla="*/ 201 h 403"/>
                    <a:gd name="T22" fmla="*/ 10 w 403"/>
                    <a:gd name="T23" fmla="*/ 263 h 403"/>
                    <a:gd name="T24" fmla="*/ 38 w 403"/>
                    <a:gd name="T25" fmla="*/ 320 h 403"/>
                    <a:gd name="T26" fmla="*/ 83 w 403"/>
                    <a:gd name="T27" fmla="*/ 364 h 403"/>
                    <a:gd name="T28" fmla="*/ 139 w 403"/>
                    <a:gd name="T29" fmla="*/ 393 h 403"/>
                    <a:gd name="T30" fmla="*/ 201 w 403"/>
                    <a:gd name="T31" fmla="*/ 403 h 403"/>
                    <a:gd name="T32" fmla="*/ 263 w 403"/>
                    <a:gd name="T33" fmla="*/ 393 h 403"/>
                    <a:gd name="T34" fmla="*/ 320 w 403"/>
                    <a:gd name="T35" fmla="*/ 364 h 403"/>
                    <a:gd name="T36" fmla="*/ 364 w 403"/>
                    <a:gd name="T37" fmla="*/ 320 h 403"/>
                    <a:gd name="T38" fmla="*/ 393 w 403"/>
                    <a:gd name="T39" fmla="*/ 263 h 403"/>
                    <a:gd name="T40" fmla="*/ 403 w 403"/>
                    <a:gd name="T41" fmla="*/ 20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03" h="403">
                      <a:moveTo>
                        <a:pt x="403" y="201"/>
                      </a:moveTo>
                      <a:lnTo>
                        <a:pt x="393" y="139"/>
                      </a:lnTo>
                      <a:lnTo>
                        <a:pt x="364" y="83"/>
                      </a:lnTo>
                      <a:lnTo>
                        <a:pt x="320" y="38"/>
                      </a:lnTo>
                      <a:lnTo>
                        <a:pt x="263" y="9"/>
                      </a:lnTo>
                      <a:lnTo>
                        <a:pt x="201" y="0"/>
                      </a:lnTo>
                      <a:lnTo>
                        <a:pt x="139" y="9"/>
                      </a:lnTo>
                      <a:lnTo>
                        <a:pt x="83" y="38"/>
                      </a:lnTo>
                      <a:lnTo>
                        <a:pt x="38" y="83"/>
                      </a:lnTo>
                      <a:lnTo>
                        <a:pt x="10" y="139"/>
                      </a:lnTo>
                      <a:lnTo>
                        <a:pt x="0" y="201"/>
                      </a:lnTo>
                      <a:lnTo>
                        <a:pt x="10" y="263"/>
                      </a:lnTo>
                      <a:lnTo>
                        <a:pt x="38" y="320"/>
                      </a:lnTo>
                      <a:lnTo>
                        <a:pt x="83" y="364"/>
                      </a:lnTo>
                      <a:lnTo>
                        <a:pt x="139" y="393"/>
                      </a:lnTo>
                      <a:lnTo>
                        <a:pt x="201" y="403"/>
                      </a:lnTo>
                      <a:lnTo>
                        <a:pt x="263" y="393"/>
                      </a:lnTo>
                      <a:lnTo>
                        <a:pt x="320" y="364"/>
                      </a:lnTo>
                      <a:lnTo>
                        <a:pt x="364" y="320"/>
                      </a:lnTo>
                      <a:lnTo>
                        <a:pt x="393" y="263"/>
                      </a:lnTo>
                      <a:lnTo>
                        <a:pt x="403" y="20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8" name="Freeform 244"/>
                <p:cNvSpPr>
                  <a:spLocks/>
                </p:cNvSpPr>
                <p:nvPr/>
              </p:nvSpPr>
              <p:spPr bwMode="auto">
                <a:xfrm>
                  <a:off x="1900" y="1945"/>
                  <a:ext cx="123" cy="123"/>
                </a:xfrm>
                <a:custGeom>
                  <a:avLst/>
                  <a:gdLst>
                    <a:gd name="T0" fmla="*/ 735 w 735"/>
                    <a:gd name="T1" fmla="*/ 367 h 735"/>
                    <a:gd name="T2" fmla="*/ 722 w 735"/>
                    <a:gd name="T3" fmla="*/ 272 h 735"/>
                    <a:gd name="T4" fmla="*/ 685 w 735"/>
                    <a:gd name="T5" fmla="*/ 184 h 735"/>
                    <a:gd name="T6" fmla="*/ 627 w 735"/>
                    <a:gd name="T7" fmla="*/ 107 h 735"/>
                    <a:gd name="T8" fmla="*/ 551 w 735"/>
                    <a:gd name="T9" fmla="*/ 49 h 735"/>
                    <a:gd name="T10" fmla="*/ 462 w 735"/>
                    <a:gd name="T11" fmla="*/ 12 h 735"/>
                    <a:gd name="T12" fmla="*/ 367 w 735"/>
                    <a:gd name="T13" fmla="*/ 0 h 735"/>
                    <a:gd name="T14" fmla="*/ 272 w 735"/>
                    <a:gd name="T15" fmla="*/ 12 h 735"/>
                    <a:gd name="T16" fmla="*/ 184 w 735"/>
                    <a:gd name="T17" fmla="*/ 49 h 735"/>
                    <a:gd name="T18" fmla="*/ 108 w 735"/>
                    <a:gd name="T19" fmla="*/ 107 h 735"/>
                    <a:gd name="T20" fmla="*/ 49 w 735"/>
                    <a:gd name="T21" fmla="*/ 184 h 735"/>
                    <a:gd name="T22" fmla="*/ 13 w 735"/>
                    <a:gd name="T23" fmla="*/ 272 h 735"/>
                    <a:gd name="T24" fmla="*/ 0 w 735"/>
                    <a:gd name="T25" fmla="*/ 367 h 735"/>
                    <a:gd name="T26" fmla="*/ 13 w 735"/>
                    <a:gd name="T27" fmla="*/ 462 h 735"/>
                    <a:gd name="T28" fmla="*/ 49 w 735"/>
                    <a:gd name="T29" fmla="*/ 551 h 735"/>
                    <a:gd name="T30" fmla="*/ 108 w 735"/>
                    <a:gd name="T31" fmla="*/ 627 h 735"/>
                    <a:gd name="T32" fmla="*/ 184 w 735"/>
                    <a:gd name="T33" fmla="*/ 685 h 735"/>
                    <a:gd name="T34" fmla="*/ 272 w 735"/>
                    <a:gd name="T35" fmla="*/ 722 h 735"/>
                    <a:gd name="T36" fmla="*/ 367 w 735"/>
                    <a:gd name="T37" fmla="*/ 735 h 735"/>
                    <a:gd name="T38" fmla="*/ 462 w 735"/>
                    <a:gd name="T39" fmla="*/ 722 h 735"/>
                    <a:gd name="T40" fmla="*/ 551 w 735"/>
                    <a:gd name="T41" fmla="*/ 685 h 735"/>
                    <a:gd name="T42" fmla="*/ 627 w 735"/>
                    <a:gd name="T43" fmla="*/ 627 h 735"/>
                    <a:gd name="T44" fmla="*/ 685 w 735"/>
                    <a:gd name="T45" fmla="*/ 551 h 735"/>
                    <a:gd name="T46" fmla="*/ 722 w 735"/>
                    <a:gd name="T47" fmla="*/ 462 h 735"/>
                    <a:gd name="T48" fmla="*/ 735 w 735"/>
                    <a:gd name="T49" fmla="*/ 367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7"/>
                      </a:moveTo>
                      <a:lnTo>
                        <a:pt x="722" y="272"/>
                      </a:lnTo>
                      <a:lnTo>
                        <a:pt x="685" y="184"/>
                      </a:lnTo>
                      <a:lnTo>
                        <a:pt x="627" y="107"/>
                      </a:lnTo>
                      <a:lnTo>
                        <a:pt x="551" y="49"/>
                      </a:lnTo>
                      <a:lnTo>
                        <a:pt x="462" y="12"/>
                      </a:lnTo>
                      <a:lnTo>
                        <a:pt x="367" y="0"/>
                      </a:lnTo>
                      <a:lnTo>
                        <a:pt x="272" y="12"/>
                      </a:lnTo>
                      <a:lnTo>
                        <a:pt x="184" y="49"/>
                      </a:lnTo>
                      <a:lnTo>
                        <a:pt x="108" y="107"/>
                      </a:lnTo>
                      <a:lnTo>
                        <a:pt x="49" y="184"/>
                      </a:lnTo>
                      <a:lnTo>
                        <a:pt x="13" y="272"/>
                      </a:lnTo>
                      <a:lnTo>
                        <a:pt x="0" y="367"/>
                      </a:lnTo>
                      <a:lnTo>
                        <a:pt x="13" y="462"/>
                      </a:lnTo>
                      <a:lnTo>
                        <a:pt x="49" y="551"/>
                      </a:lnTo>
                      <a:lnTo>
                        <a:pt x="108" y="627"/>
                      </a:lnTo>
                      <a:lnTo>
                        <a:pt x="184" y="685"/>
                      </a:lnTo>
                      <a:lnTo>
                        <a:pt x="272" y="722"/>
                      </a:lnTo>
                      <a:lnTo>
                        <a:pt x="367" y="735"/>
                      </a:lnTo>
                      <a:lnTo>
                        <a:pt x="462" y="722"/>
                      </a:lnTo>
                      <a:lnTo>
                        <a:pt x="551" y="685"/>
                      </a:lnTo>
                      <a:lnTo>
                        <a:pt x="627" y="627"/>
                      </a:lnTo>
                      <a:lnTo>
                        <a:pt x="685" y="551"/>
                      </a:lnTo>
                      <a:lnTo>
                        <a:pt x="722" y="462"/>
                      </a:lnTo>
                      <a:lnTo>
                        <a:pt x="735" y="367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9" name="Freeform 243"/>
                <p:cNvSpPr>
                  <a:spLocks/>
                </p:cNvSpPr>
                <p:nvPr/>
              </p:nvSpPr>
              <p:spPr bwMode="auto">
                <a:xfrm>
                  <a:off x="1928" y="1973"/>
                  <a:ext cx="67" cy="67"/>
                </a:xfrm>
                <a:custGeom>
                  <a:avLst/>
                  <a:gdLst>
                    <a:gd name="T0" fmla="*/ 403 w 403"/>
                    <a:gd name="T1" fmla="*/ 202 h 404"/>
                    <a:gd name="T2" fmla="*/ 393 w 403"/>
                    <a:gd name="T3" fmla="*/ 140 h 404"/>
                    <a:gd name="T4" fmla="*/ 364 w 403"/>
                    <a:gd name="T5" fmla="*/ 84 h 404"/>
                    <a:gd name="T6" fmla="*/ 320 w 403"/>
                    <a:gd name="T7" fmla="*/ 39 h 404"/>
                    <a:gd name="T8" fmla="*/ 263 w 403"/>
                    <a:gd name="T9" fmla="*/ 10 h 404"/>
                    <a:gd name="T10" fmla="*/ 201 w 403"/>
                    <a:gd name="T11" fmla="*/ 0 h 404"/>
                    <a:gd name="T12" fmla="*/ 139 w 403"/>
                    <a:gd name="T13" fmla="*/ 10 h 404"/>
                    <a:gd name="T14" fmla="*/ 83 w 403"/>
                    <a:gd name="T15" fmla="*/ 39 h 404"/>
                    <a:gd name="T16" fmla="*/ 38 w 403"/>
                    <a:gd name="T17" fmla="*/ 84 h 404"/>
                    <a:gd name="T18" fmla="*/ 10 w 403"/>
                    <a:gd name="T19" fmla="*/ 140 h 404"/>
                    <a:gd name="T20" fmla="*/ 0 w 403"/>
                    <a:gd name="T21" fmla="*/ 202 h 404"/>
                    <a:gd name="T22" fmla="*/ 10 w 403"/>
                    <a:gd name="T23" fmla="*/ 264 h 404"/>
                    <a:gd name="T24" fmla="*/ 38 w 403"/>
                    <a:gd name="T25" fmla="*/ 320 h 404"/>
                    <a:gd name="T26" fmla="*/ 83 w 403"/>
                    <a:gd name="T27" fmla="*/ 365 h 404"/>
                    <a:gd name="T28" fmla="*/ 139 w 403"/>
                    <a:gd name="T29" fmla="*/ 394 h 404"/>
                    <a:gd name="T30" fmla="*/ 201 w 403"/>
                    <a:gd name="T31" fmla="*/ 404 h 404"/>
                    <a:gd name="T32" fmla="*/ 263 w 403"/>
                    <a:gd name="T33" fmla="*/ 394 h 404"/>
                    <a:gd name="T34" fmla="*/ 320 w 403"/>
                    <a:gd name="T35" fmla="*/ 365 h 404"/>
                    <a:gd name="T36" fmla="*/ 364 w 403"/>
                    <a:gd name="T37" fmla="*/ 320 h 404"/>
                    <a:gd name="T38" fmla="*/ 393 w 403"/>
                    <a:gd name="T39" fmla="*/ 264 h 404"/>
                    <a:gd name="T40" fmla="*/ 403 w 403"/>
                    <a:gd name="T41" fmla="*/ 202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03" h="404">
                      <a:moveTo>
                        <a:pt x="403" y="202"/>
                      </a:moveTo>
                      <a:lnTo>
                        <a:pt x="393" y="140"/>
                      </a:lnTo>
                      <a:lnTo>
                        <a:pt x="364" y="84"/>
                      </a:lnTo>
                      <a:lnTo>
                        <a:pt x="320" y="39"/>
                      </a:lnTo>
                      <a:lnTo>
                        <a:pt x="263" y="10"/>
                      </a:lnTo>
                      <a:lnTo>
                        <a:pt x="201" y="0"/>
                      </a:lnTo>
                      <a:lnTo>
                        <a:pt x="139" y="10"/>
                      </a:lnTo>
                      <a:lnTo>
                        <a:pt x="83" y="39"/>
                      </a:lnTo>
                      <a:lnTo>
                        <a:pt x="38" y="84"/>
                      </a:lnTo>
                      <a:lnTo>
                        <a:pt x="10" y="140"/>
                      </a:lnTo>
                      <a:lnTo>
                        <a:pt x="0" y="202"/>
                      </a:lnTo>
                      <a:lnTo>
                        <a:pt x="10" y="264"/>
                      </a:lnTo>
                      <a:lnTo>
                        <a:pt x="38" y="320"/>
                      </a:lnTo>
                      <a:lnTo>
                        <a:pt x="83" y="365"/>
                      </a:lnTo>
                      <a:lnTo>
                        <a:pt x="139" y="394"/>
                      </a:lnTo>
                      <a:lnTo>
                        <a:pt x="201" y="404"/>
                      </a:lnTo>
                      <a:lnTo>
                        <a:pt x="263" y="394"/>
                      </a:lnTo>
                      <a:lnTo>
                        <a:pt x="320" y="365"/>
                      </a:lnTo>
                      <a:lnTo>
                        <a:pt x="364" y="320"/>
                      </a:lnTo>
                      <a:lnTo>
                        <a:pt x="393" y="264"/>
                      </a:lnTo>
                      <a:lnTo>
                        <a:pt x="403" y="202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0" name="Freeform 242"/>
                <p:cNvSpPr>
                  <a:spLocks/>
                </p:cNvSpPr>
                <p:nvPr/>
              </p:nvSpPr>
              <p:spPr bwMode="auto">
                <a:xfrm>
                  <a:off x="1951" y="1973"/>
                  <a:ext cx="21" cy="1"/>
                </a:xfrm>
                <a:custGeom>
                  <a:avLst/>
                  <a:gdLst>
                    <a:gd name="T0" fmla="*/ 62 w 124"/>
                    <a:gd name="T1" fmla="*/ 0 h 10"/>
                    <a:gd name="T2" fmla="*/ 0 w 124"/>
                    <a:gd name="T3" fmla="*/ 10 h 10"/>
                    <a:gd name="T4" fmla="*/ 124 w 124"/>
                    <a:gd name="T5" fmla="*/ 10 h 10"/>
                    <a:gd name="T6" fmla="*/ 62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62" y="0"/>
                      </a:moveTo>
                      <a:lnTo>
                        <a:pt x="0" y="10"/>
                      </a:lnTo>
                      <a:lnTo>
                        <a:pt x="124" y="1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1" name="Freeform 241"/>
                <p:cNvSpPr>
                  <a:spLocks/>
                </p:cNvSpPr>
                <p:nvPr/>
              </p:nvSpPr>
              <p:spPr bwMode="auto">
                <a:xfrm>
                  <a:off x="1951" y="1973"/>
                  <a:ext cx="21" cy="1"/>
                </a:xfrm>
                <a:custGeom>
                  <a:avLst/>
                  <a:gdLst>
                    <a:gd name="T0" fmla="*/ 62 w 124"/>
                    <a:gd name="T1" fmla="*/ 0 h 10"/>
                    <a:gd name="T2" fmla="*/ 0 w 124"/>
                    <a:gd name="T3" fmla="*/ 10 h 10"/>
                    <a:gd name="T4" fmla="*/ 124 w 124"/>
                    <a:gd name="T5" fmla="*/ 10 h 10"/>
                    <a:gd name="T6" fmla="*/ 62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62" y="0"/>
                      </a:moveTo>
                      <a:lnTo>
                        <a:pt x="0" y="10"/>
                      </a:lnTo>
                      <a:lnTo>
                        <a:pt x="124" y="1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2" name="Freeform 240"/>
                <p:cNvSpPr>
                  <a:spLocks/>
                </p:cNvSpPr>
                <p:nvPr/>
              </p:nvSpPr>
              <p:spPr bwMode="auto">
                <a:xfrm>
                  <a:off x="1942" y="1974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3" name="Freeform 239"/>
                <p:cNvSpPr>
                  <a:spLocks/>
                </p:cNvSpPr>
                <p:nvPr/>
              </p:nvSpPr>
              <p:spPr bwMode="auto">
                <a:xfrm>
                  <a:off x="1942" y="1974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4" name="Freeform 238"/>
                <p:cNvSpPr>
                  <a:spLocks/>
                </p:cNvSpPr>
                <p:nvPr/>
              </p:nvSpPr>
              <p:spPr bwMode="auto">
                <a:xfrm>
                  <a:off x="1951" y="1974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4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5" name="Freeform 237"/>
                <p:cNvSpPr>
                  <a:spLocks/>
                </p:cNvSpPr>
                <p:nvPr/>
              </p:nvSpPr>
              <p:spPr bwMode="auto">
                <a:xfrm>
                  <a:off x="1951" y="1974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4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6" name="Freeform 236"/>
                <p:cNvSpPr>
                  <a:spLocks/>
                </p:cNvSpPr>
                <p:nvPr/>
              </p:nvSpPr>
              <p:spPr bwMode="auto">
                <a:xfrm>
                  <a:off x="1934" y="1979"/>
                  <a:ext cx="55" cy="7"/>
                </a:xfrm>
                <a:custGeom>
                  <a:avLst/>
                  <a:gdLst>
                    <a:gd name="T0" fmla="*/ 45 w 326"/>
                    <a:gd name="T1" fmla="*/ 0 h 45"/>
                    <a:gd name="T2" fmla="*/ 0 w 326"/>
                    <a:gd name="T3" fmla="*/ 45 h 45"/>
                    <a:gd name="T4" fmla="*/ 326 w 326"/>
                    <a:gd name="T5" fmla="*/ 45 h 45"/>
                    <a:gd name="T6" fmla="*/ 45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45" y="0"/>
                      </a:moveTo>
                      <a:lnTo>
                        <a:pt x="0" y="45"/>
                      </a:lnTo>
                      <a:lnTo>
                        <a:pt x="326" y="45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7" name="Freeform 235"/>
                <p:cNvSpPr>
                  <a:spLocks/>
                </p:cNvSpPr>
                <p:nvPr/>
              </p:nvSpPr>
              <p:spPr bwMode="auto">
                <a:xfrm>
                  <a:off x="1934" y="1979"/>
                  <a:ext cx="55" cy="7"/>
                </a:xfrm>
                <a:custGeom>
                  <a:avLst/>
                  <a:gdLst>
                    <a:gd name="T0" fmla="*/ 45 w 326"/>
                    <a:gd name="T1" fmla="*/ 0 h 45"/>
                    <a:gd name="T2" fmla="*/ 0 w 326"/>
                    <a:gd name="T3" fmla="*/ 45 h 45"/>
                    <a:gd name="T4" fmla="*/ 326 w 326"/>
                    <a:gd name="T5" fmla="*/ 45 h 45"/>
                    <a:gd name="T6" fmla="*/ 45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45" y="0"/>
                      </a:moveTo>
                      <a:lnTo>
                        <a:pt x="0" y="45"/>
                      </a:lnTo>
                      <a:lnTo>
                        <a:pt x="326" y="45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8" name="Freeform 234"/>
                <p:cNvSpPr>
                  <a:spLocks/>
                </p:cNvSpPr>
                <p:nvPr/>
              </p:nvSpPr>
              <p:spPr bwMode="auto">
                <a:xfrm>
                  <a:off x="1942" y="1979"/>
                  <a:ext cx="47" cy="7"/>
                </a:xfrm>
                <a:custGeom>
                  <a:avLst/>
                  <a:gdLst>
                    <a:gd name="T0" fmla="*/ 0 w 281"/>
                    <a:gd name="T1" fmla="*/ 0 h 45"/>
                    <a:gd name="T2" fmla="*/ 237 w 281"/>
                    <a:gd name="T3" fmla="*/ 0 h 45"/>
                    <a:gd name="T4" fmla="*/ 281 w 281"/>
                    <a:gd name="T5" fmla="*/ 45 h 45"/>
                    <a:gd name="T6" fmla="*/ 0 w 281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5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9" name="Freeform 233"/>
                <p:cNvSpPr>
                  <a:spLocks/>
                </p:cNvSpPr>
                <p:nvPr/>
              </p:nvSpPr>
              <p:spPr bwMode="auto">
                <a:xfrm>
                  <a:off x="1942" y="1979"/>
                  <a:ext cx="47" cy="7"/>
                </a:xfrm>
                <a:custGeom>
                  <a:avLst/>
                  <a:gdLst>
                    <a:gd name="T0" fmla="*/ 0 w 281"/>
                    <a:gd name="T1" fmla="*/ 0 h 45"/>
                    <a:gd name="T2" fmla="*/ 237 w 281"/>
                    <a:gd name="T3" fmla="*/ 0 h 45"/>
                    <a:gd name="T4" fmla="*/ 281 w 281"/>
                    <a:gd name="T5" fmla="*/ 45 h 45"/>
                    <a:gd name="T6" fmla="*/ 0 w 281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5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0" name="Freeform 232"/>
                <p:cNvSpPr>
                  <a:spLocks/>
                </p:cNvSpPr>
                <p:nvPr/>
              </p:nvSpPr>
              <p:spPr bwMode="auto">
                <a:xfrm>
                  <a:off x="1930" y="1986"/>
                  <a:ext cx="63" cy="10"/>
                </a:xfrm>
                <a:custGeom>
                  <a:avLst/>
                  <a:gdLst>
                    <a:gd name="T0" fmla="*/ 28 w 383"/>
                    <a:gd name="T1" fmla="*/ 0 h 56"/>
                    <a:gd name="T2" fmla="*/ 0 w 383"/>
                    <a:gd name="T3" fmla="*/ 56 h 56"/>
                    <a:gd name="T4" fmla="*/ 383 w 383"/>
                    <a:gd name="T5" fmla="*/ 56 h 56"/>
                    <a:gd name="T6" fmla="*/ 28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28" y="0"/>
                      </a:moveTo>
                      <a:lnTo>
                        <a:pt x="0" y="56"/>
                      </a:lnTo>
                      <a:lnTo>
                        <a:pt x="383" y="56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1" name="Freeform 231"/>
                <p:cNvSpPr>
                  <a:spLocks/>
                </p:cNvSpPr>
                <p:nvPr/>
              </p:nvSpPr>
              <p:spPr bwMode="auto">
                <a:xfrm>
                  <a:off x="1930" y="1986"/>
                  <a:ext cx="63" cy="10"/>
                </a:xfrm>
                <a:custGeom>
                  <a:avLst/>
                  <a:gdLst>
                    <a:gd name="T0" fmla="*/ 28 w 383"/>
                    <a:gd name="T1" fmla="*/ 0 h 56"/>
                    <a:gd name="T2" fmla="*/ 0 w 383"/>
                    <a:gd name="T3" fmla="*/ 56 h 56"/>
                    <a:gd name="T4" fmla="*/ 383 w 383"/>
                    <a:gd name="T5" fmla="*/ 56 h 56"/>
                    <a:gd name="T6" fmla="*/ 28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28" y="0"/>
                      </a:moveTo>
                      <a:lnTo>
                        <a:pt x="0" y="56"/>
                      </a:lnTo>
                      <a:lnTo>
                        <a:pt x="383" y="56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2" name="Freeform 230"/>
                <p:cNvSpPr>
                  <a:spLocks/>
                </p:cNvSpPr>
                <p:nvPr/>
              </p:nvSpPr>
              <p:spPr bwMode="auto">
                <a:xfrm>
                  <a:off x="1934" y="1986"/>
                  <a:ext cx="59" cy="10"/>
                </a:xfrm>
                <a:custGeom>
                  <a:avLst/>
                  <a:gdLst>
                    <a:gd name="T0" fmla="*/ 0 w 355"/>
                    <a:gd name="T1" fmla="*/ 0 h 56"/>
                    <a:gd name="T2" fmla="*/ 326 w 355"/>
                    <a:gd name="T3" fmla="*/ 0 h 56"/>
                    <a:gd name="T4" fmla="*/ 355 w 355"/>
                    <a:gd name="T5" fmla="*/ 56 h 56"/>
                    <a:gd name="T6" fmla="*/ 0 w 35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6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3" name="Freeform 229"/>
                <p:cNvSpPr>
                  <a:spLocks/>
                </p:cNvSpPr>
                <p:nvPr/>
              </p:nvSpPr>
              <p:spPr bwMode="auto">
                <a:xfrm>
                  <a:off x="1934" y="1986"/>
                  <a:ext cx="59" cy="10"/>
                </a:xfrm>
                <a:custGeom>
                  <a:avLst/>
                  <a:gdLst>
                    <a:gd name="T0" fmla="*/ 0 w 355"/>
                    <a:gd name="T1" fmla="*/ 0 h 56"/>
                    <a:gd name="T2" fmla="*/ 326 w 355"/>
                    <a:gd name="T3" fmla="*/ 0 h 56"/>
                    <a:gd name="T4" fmla="*/ 355 w 355"/>
                    <a:gd name="T5" fmla="*/ 56 h 56"/>
                    <a:gd name="T6" fmla="*/ 0 w 35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6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4" name="Freeform 228"/>
                <p:cNvSpPr>
                  <a:spLocks/>
                </p:cNvSpPr>
                <p:nvPr/>
              </p:nvSpPr>
              <p:spPr bwMode="auto">
                <a:xfrm>
                  <a:off x="1928" y="1996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5" name="Freeform 227"/>
                <p:cNvSpPr>
                  <a:spLocks/>
                </p:cNvSpPr>
                <p:nvPr/>
              </p:nvSpPr>
              <p:spPr bwMode="auto">
                <a:xfrm>
                  <a:off x="1928" y="1996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6" name="Freeform 226"/>
                <p:cNvSpPr>
                  <a:spLocks/>
                </p:cNvSpPr>
                <p:nvPr/>
              </p:nvSpPr>
              <p:spPr bwMode="auto">
                <a:xfrm>
                  <a:off x="1930" y="1996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7" name="Freeform 225"/>
                <p:cNvSpPr>
                  <a:spLocks/>
                </p:cNvSpPr>
                <p:nvPr/>
              </p:nvSpPr>
              <p:spPr bwMode="auto">
                <a:xfrm>
                  <a:off x="1930" y="1996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8" name="Freeform 224"/>
                <p:cNvSpPr>
                  <a:spLocks/>
                </p:cNvSpPr>
                <p:nvPr/>
              </p:nvSpPr>
              <p:spPr bwMode="auto">
                <a:xfrm>
                  <a:off x="1928" y="2006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10 w 393"/>
                    <a:gd name="T3" fmla="*/ 62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10" y="62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9" name="Freeform 223"/>
                <p:cNvSpPr>
                  <a:spLocks/>
                </p:cNvSpPr>
                <p:nvPr/>
              </p:nvSpPr>
              <p:spPr bwMode="auto">
                <a:xfrm>
                  <a:off x="1928" y="2006"/>
                  <a:ext cx="65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10 w 393"/>
                    <a:gd name="T3" fmla="*/ 62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10" y="62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0" name="Freeform 222"/>
                <p:cNvSpPr>
                  <a:spLocks/>
                </p:cNvSpPr>
                <p:nvPr/>
              </p:nvSpPr>
              <p:spPr bwMode="auto">
                <a:xfrm>
                  <a:off x="1928" y="2006"/>
                  <a:ext cx="67" cy="10"/>
                </a:xfrm>
                <a:custGeom>
                  <a:avLst/>
                  <a:gdLst>
                    <a:gd name="T0" fmla="*/ 0 w 403"/>
                    <a:gd name="T1" fmla="*/ 0 h 62"/>
                    <a:gd name="T2" fmla="*/ 403 w 403"/>
                    <a:gd name="T3" fmla="*/ 0 h 62"/>
                    <a:gd name="T4" fmla="*/ 393 w 403"/>
                    <a:gd name="T5" fmla="*/ 62 h 62"/>
                    <a:gd name="T6" fmla="*/ 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1" name="Freeform 221"/>
                <p:cNvSpPr>
                  <a:spLocks/>
                </p:cNvSpPr>
                <p:nvPr/>
              </p:nvSpPr>
              <p:spPr bwMode="auto">
                <a:xfrm>
                  <a:off x="1928" y="2006"/>
                  <a:ext cx="67" cy="10"/>
                </a:xfrm>
                <a:custGeom>
                  <a:avLst/>
                  <a:gdLst>
                    <a:gd name="T0" fmla="*/ 0 w 403"/>
                    <a:gd name="T1" fmla="*/ 0 h 62"/>
                    <a:gd name="T2" fmla="*/ 403 w 403"/>
                    <a:gd name="T3" fmla="*/ 0 h 62"/>
                    <a:gd name="T4" fmla="*/ 393 w 403"/>
                    <a:gd name="T5" fmla="*/ 62 h 62"/>
                    <a:gd name="T6" fmla="*/ 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2" name="Freeform 220"/>
                <p:cNvSpPr>
                  <a:spLocks/>
                </p:cNvSpPr>
                <p:nvPr/>
              </p:nvSpPr>
              <p:spPr bwMode="auto">
                <a:xfrm>
                  <a:off x="1930" y="2016"/>
                  <a:ext cx="59" cy="10"/>
                </a:xfrm>
                <a:custGeom>
                  <a:avLst/>
                  <a:gdLst>
                    <a:gd name="T0" fmla="*/ 0 w 354"/>
                    <a:gd name="T1" fmla="*/ 0 h 56"/>
                    <a:gd name="T2" fmla="*/ 28 w 354"/>
                    <a:gd name="T3" fmla="*/ 56 h 56"/>
                    <a:gd name="T4" fmla="*/ 354 w 354"/>
                    <a:gd name="T5" fmla="*/ 56 h 56"/>
                    <a:gd name="T6" fmla="*/ 0 w 354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6">
                      <a:moveTo>
                        <a:pt x="0" y="0"/>
                      </a:moveTo>
                      <a:lnTo>
                        <a:pt x="28" y="56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3" name="Freeform 219"/>
                <p:cNvSpPr>
                  <a:spLocks/>
                </p:cNvSpPr>
                <p:nvPr/>
              </p:nvSpPr>
              <p:spPr bwMode="auto">
                <a:xfrm>
                  <a:off x="1930" y="2016"/>
                  <a:ext cx="59" cy="10"/>
                </a:xfrm>
                <a:custGeom>
                  <a:avLst/>
                  <a:gdLst>
                    <a:gd name="T0" fmla="*/ 0 w 354"/>
                    <a:gd name="T1" fmla="*/ 0 h 56"/>
                    <a:gd name="T2" fmla="*/ 28 w 354"/>
                    <a:gd name="T3" fmla="*/ 56 h 56"/>
                    <a:gd name="T4" fmla="*/ 354 w 354"/>
                    <a:gd name="T5" fmla="*/ 56 h 56"/>
                    <a:gd name="T6" fmla="*/ 0 w 354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6">
                      <a:moveTo>
                        <a:pt x="0" y="0"/>
                      </a:moveTo>
                      <a:lnTo>
                        <a:pt x="28" y="56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4" name="Freeform 218"/>
                <p:cNvSpPr>
                  <a:spLocks/>
                </p:cNvSpPr>
                <p:nvPr/>
              </p:nvSpPr>
              <p:spPr bwMode="auto">
                <a:xfrm>
                  <a:off x="1930" y="2016"/>
                  <a:ext cx="63" cy="10"/>
                </a:xfrm>
                <a:custGeom>
                  <a:avLst/>
                  <a:gdLst>
                    <a:gd name="T0" fmla="*/ 0 w 383"/>
                    <a:gd name="T1" fmla="*/ 0 h 56"/>
                    <a:gd name="T2" fmla="*/ 383 w 383"/>
                    <a:gd name="T3" fmla="*/ 0 h 56"/>
                    <a:gd name="T4" fmla="*/ 354 w 383"/>
                    <a:gd name="T5" fmla="*/ 56 h 56"/>
                    <a:gd name="T6" fmla="*/ 0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5" name="Freeform 217"/>
                <p:cNvSpPr>
                  <a:spLocks/>
                </p:cNvSpPr>
                <p:nvPr/>
              </p:nvSpPr>
              <p:spPr bwMode="auto">
                <a:xfrm>
                  <a:off x="1930" y="2016"/>
                  <a:ext cx="63" cy="10"/>
                </a:xfrm>
                <a:custGeom>
                  <a:avLst/>
                  <a:gdLst>
                    <a:gd name="T0" fmla="*/ 0 w 383"/>
                    <a:gd name="T1" fmla="*/ 0 h 56"/>
                    <a:gd name="T2" fmla="*/ 383 w 383"/>
                    <a:gd name="T3" fmla="*/ 0 h 56"/>
                    <a:gd name="T4" fmla="*/ 354 w 383"/>
                    <a:gd name="T5" fmla="*/ 56 h 56"/>
                    <a:gd name="T6" fmla="*/ 0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6" name="Freeform 216"/>
                <p:cNvSpPr>
                  <a:spLocks/>
                </p:cNvSpPr>
                <p:nvPr/>
              </p:nvSpPr>
              <p:spPr bwMode="auto">
                <a:xfrm>
                  <a:off x="1934" y="2026"/>
                  <a:ext cx="47" cy="7"/>
                </a:xfrm>
                <a:custGeom>
                  <a:avLst/>
                  <a:gdLst>
                    <a:gd name="T0" fmla="*/ 0 w 282"/>
                    <a:gd name="T1" fmla="*/ 0 h 45"/>
                    <a:gd name="T2" fmla="*/ 45 w 282"/>
                    <a:gd name="T3" fmla="*/ 45 h 45"/>
                    <a:gd name="T4" fmla="*/ 282 w 282"/>
                    <a:gd name="T5" fmla="*/ 45 h 45"/>
                    <a:gd name="T6" fmla="*/ 0 w 282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5">
                      <a:moveTo>
                        <a:pt x="0" y="0"/>
                      </a:moveTo>
                      <a:lnTo>
                        <a:pt x="45" y="45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7" name="Freeform 215"/>
                <p:cNvSpPr>
                  <a:spLocks/>
                </p:cNvSpPr>
                <p:nvPr/>
              </p:nvSpPr>
              <p:spPr bwMode="auto">
                <a:xfrm>
                  <a:off x="1934" y="2026"/>
                  <a:ext cx="47" cy="7"/>
                </a:xfrm>
                <a:custGeom>
                  <a:avLst/>
                  <a:gdLst>
                    <a:gd name="T0" fmla="*/ 0 w 282"/>
                    <a:gd name="T1" fmla="*/ 0 h 45"/>
                    <a:gd name="T2" fmla="*/ 45 w 282"/>
                    <a:gd name="T3" fmla="*/ 45 h 45"/>
                    <a:gd name="T4" fmla="*/ 282 w 282"/>
                    <a:gd name="T5" fmla="*/ 45 h 45"/>
                    <a:gd name="T6" fmla="*/ 0 w 282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5">
                      <a:moveTo>
                        <a:pt x="0" y="0"/>
                      </a:moveTo>
                      <a:lnTo>
                        <a:pt x="45" y="45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8" name="Freeform 214"/>
                <p:cNvSpPr>
                  <a:spLocks/>
                </p:cNvSpPr>
                <p:nvPr/>
              </p:nvSpPr>
              <p:spPr bwMode="auto">
                <a:xfrm>
                  <a:off x="1934" y="2026"/>
                  <a:ext cx="55" cy="7"/>
                </a:xfrm>
                <a:custGeom>
                  <a:avLst/>
                  <a:gdLst>
                    <a:gd name="T0" fmla="*/ 0 w 326"/>
                    <a:gd name="T1" fmla="*/ 0 h 45"/>
                    <a:gd name="T2" fmla="*/ 326 w 326"/>
                    <a:gd name="T3" fmla="*/ 0 h 45"/>
                    <a:gd name="T4" fmla="*/ 282 w 326"/>
                    <a:gd name="T5" fmla="*/ 45 h 45"/>
                    <a:gd name="T6" fmla="*/ 0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9" name="Freeform 213"/>
                <p:cNvSpPr>
                  <a:spLocks/>
                </p:cNvSpPr>
                <p:nvPr/>
              </p:nvSpPr>
              <p:spPr bwMode="auto">
                <a:xfrm>
                  <a:off x="1934" y="2026"/>
                  <a:ext cx="55" cy="7"/>
                </a:xfrm>
                <a:custGeom>
                  <a:avLst/>
                  <a:gdLst>
                    <a:gd name="T0" fmla="*/ 0 w 326"/>
                    <a:gd name="T1" fmla="*/ 0 h 45"/>
                    <a:gd name="T2" fmla="*/ 326 w 326"/>
                    <a:gd name="T3" fmla="*/ 0 h 45"/>
                    <a:gd name="T4" fmla="*/ 282 w 326"/>
                    <a:gd name="T5" fmla="*/ 45 h 45"/>
                    <a:gd name="T6" fmla="*/ 0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0" name="Freeform 212"/>
                <p:cNvSpPr>
                  <a:spLocks/>
                </p:cNvSpPr>
                <p:nvPr/>
              </p:nvSpPr>
              <p:spPr bwMode="auto">
                <a:xfrm>
                  <a:off x="1942" y="2033"/>
                  <a:ext cx="30" cy="5"/>
                </a:xfrm>
                <a:custGeom>
                  <a:avLst/>
                  <a:gdLst>
                    <a:gd name="T0" fmla="*/ 0 w 180"/>
                    <a:gd name="T1" fmla="*/ 0 h 29"/>
                    <a:gd name="T2" fmla="*/ 56 w 180"/>
                    <a:gd name="T3" fmla="*/ 29 h 29"/>
                    <a:gd name="T4" fmla="*/ 180 w 180"/>
                    <a:gd name="T5" fmla="*/ 29 h 29"/>
                    <a:gd name="T6" fmla="*/ 0 w 180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0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1" name="Freeform 211"/>
                <p:cNvSpPr>
                  <a:spLocks/>
                </p:cNvSpPr>
                <p:nvPr/>
              </p:nvSpPr>
              <p:spPr bwMode="auto">
                <a:xfrm>
                  <a:off x="1942" y="2033"/>
                  <a:ext cx="30" cy="5"/>
                </a:xfrm>
                <a:custGeom>
                  <a:avLst/>
                  <a:gdLst>
                    <a:gd name="T0" fmla="*/ 0 w 180"/>
                    <a:gd name="T1" fmla="*/ 0 h 29"/>
                    <a:gd name="T2" fmla="*/ 56 w 180"/>
                    <a:gd name="T3" fmla="*/ 29 h 29"/>
                    <a:gd name="T4" fmla="*/ 180 w 180"/>
                    <a:gd name="T5" fmla="*/ 29 h 29"/>
                    <a:gd name="T6" fmla="*/ 0 w 180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0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2" name="Freeform 210"/>
                <p:cNvSpPr>
                  <a:spLocks/>
                </p:cNvSpPr>
                <p:nvPr/>
              </p:nvSpPr>
              <p:spPr bwMode="auto">
                <a:xfrm>
                  <a:off x="1942" y="2033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0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3" name="Freeform 209"/>
                <p:cNvSpPr>
                  <a:spLocks/>
                </p:cNvSpPr>
                <p:nvPr/>
              </p:nvSpPr>
              <p:spPr bwMode="auto">
                <a:xfrm>
                  <a:off x="1942" y="2033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0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4" name="Freeform 208"/>
                <p:cNvSpPr>
                  <a:spLocks/>
                </p:cNvSpPr>
                <p:nvPr/>
              </p:nvSpPr>
              <p:spPr bwMode="auto">
                <a:xfrm>
                  <a:off x="1951" y="2038"/>
                  <a:ext cx="21" cy="2"/>
                </a:xfrm>
                <a:custGeom>
                  <a:avLst/>
                  <a:gdLst>
                    <a:gd name="T0" fmla="*/ 0 w 124"/>
                    <a:gd name="T1" fmla="*/ 0 h 10"/>
                    <a:gd name="T2" fmla="*/ 124 w 124"/>
                    <a:gd name="T3" fmla="*/ 0 h 10"/>
                    <a:gd name="T4" fmla="*/ 62 w 124"/>
                    <a:gd name="T5" fmla="*/ 10 h 10"/>
                    <a:gd name="T6" fmla="*/ 0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62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5" name="Freeform 207"/>
                <p:cNvSpPr>
                  <a:spLocks/>
                </p:cNvSpPr>
                <p:nvPr/>
              </p:nvSpPr>
              <p:spPr bwMode="auto">
                <a:xfrm>
                  <a:off x="1951" y="2038"/>
                  <a:ext cx="21" cy="2"/>
                </a:xfrm>
                <a:custGeom>
                  <a:avLst/>
                  <a:gdLst>
                    <a:gd name="T0" fmla="*/ 0 w 124"/>
                    <a:gd name="T1" fmla="*/ 0 h 10"/>
                    <a:gd name="T2" fmla="*/ 124 w 124"/>
                    <a:gd name="T3" fmla="*/ 0 h 10"/>
                    <a:gd name="T4" fmla="*/ 62 w 124"/>
                    <a:gd name="T5" fmla="*/ 10 h 10"/>
                    <a:gd name="T6" fmla="*/ 0 w 12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0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62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6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1660" y="630"/>
                  <a:ext cx="233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vert="horz" wrap="square" lIns="71323" tIns="35662" rIns="71323" bIns="3566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I</a:t>
                  </a:r>
                  <a:r>
                    <a:rPr kumimoji="0" lang="en-GB" sz="1400" b="0" i="0" u="none" strike="noStrike" cap="none" normalizeH="0" baseline="-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A</a:t>
                  </a: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47" name="Text Box 205"/>
                <p:cNvSpPr txBox="1">
                  <a:spLocks noChangeArrowheads="1"/>
                </p:cNvSpPr>
                <p:nvPr/>
              </p:nvSpPr>
              <p:spPr bwMode="auto">
                <a:xfrm>
                  <a:off x="1665" y="1402"/>
                  <a:ext cx="26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vert="horz" wrap="square" lIns="71323" tIns="35662" rIns="71323" bIns="3566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I</a:t>
                  </a:r>
                  <a:r>
                    <a:rPr kumimoji="0" lang="en-GB" sz="1400" b="0" i="0" u="none" strike="noStrike" cap="none" normalizeH="0" baseline="-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A</a:t>
                  </a:r>
                  <a:r>
                    <a:rPr kumimoji="0" lang="en-GB" sz="1400" b="0" i="0" u="none" strike="noStrike" cap="none" normalizeH="0" baseline="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I</a:t>
                  </a: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48" name="Text Box 204"/>
                <p:cNvSpPr txBox="1">
                  <a:spLocks noChangeArrowheads="1"/>
                </p:cNvSpPr>
                <p:nvPr/>
              </p:nvSpPr>
              <p:spPr bwMode="auto">
                <a:xfrm>
                  <a:off x="1666" y="1139"/>
                  <a:ext cx="22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vert="horz" wrap="square" lIns="71323" tIns="35662" rIns="71323" bIns="3566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I</a:t>
                  </a:r>
                  <a:r>
                    <a:rPr kumimoji="0" lang="en-GB" sz="1400" b="0" i="0" u="none" strike="noStrike" cap="none" normalizeH="0" baseline="-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B</a:t>
                  </a: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49" name="Text Box 203"/>
                <p:cNvSpPr txBox="1">
                  <a:spLocks noChangeArrowheads="1"/>
                </p:cNvSpPr>
                <p:nvPr/>
              </p:nvSpPr>
              <p:spPr bwMode="auto">
                <a:xfrm>
                  <a:off x="1666" y="1880"/>
                  <a:ext cx="255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vert="horz" wrap="square" lIns="71323" tIns="35662" rIns="71323" bIns="3566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I</a:t>
                  </a:r>
                  <a:r>
                    <a:rPr kumimoji="0" lang="en-GB" sz="1400" b="0" i="0" u="none" strike="noStrike" cap="none" normalizeH="0" baseline="-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B</a:t>
                  </a:r>
                  <a:r>
                    <a:rPr kumimoji="0" lang="en-GB" sz="1400" b="0" i="0" u="none" strike="noStrike" cap="none" normalizeH="0" baseline="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I</a:t>
                  </a: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50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1673" y="1636"/>
                  <a:ext cx="22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vert="horz" wrap="square" lIns="71323" tIns="35662" rIns="71323" bIns="3566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I</a:t>
                  </a:r>
                  <a:r>
                    <a:rPr kumimoji="0" lang="en-GB" sz="1400" b="0" i="0" u="none" strike="noStrike" cap="none" normalizeH="0" baseline="-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C</a:t>
                  </a: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51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1666" y="894"/>
                  <a:ext cx="255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vert="horz" wrap="square" lIns="71323" tIns="35662" rIns="71323" bIns="3566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I</a:t>
                  </a:r>
                  <a:r>
                    <a:rPr kumimoji="0" lang="en-GB" sz="1400" b="0" i="0" u="none" strike="noStrike" cap="none" normalizeH="0" baseline="-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C</a:t>
                  </a:r>
                  <a:r>
                    <a:rPr kumimoji="0" lang="en-GB" sz="1400" b="0" i="0" u="none" strike="noStrike" cap="none" normalizeH="0" baseline="3000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I</a:t>
                  </a: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52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1918" y="1228"/>
                  <a:ext cx="87" cy="8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3" name="Line 199"/>
                <p:cNvSpPr>
                  <a:spLocks noChangeShapeType="1"/>
                </p:cNvSpPr>
                <p:nvPr/>
              </p:nvSpPr>
              <p:spPr bwMode="auto">
                <a:xfrm>
                  <a:off x="1918" y="1228"/>
                  <a:ext cx="87" cy="8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4" name="Freeform 198"/>
                <p:cNvSpPr>
                  <a:spLocks/>
                </p:cNvSpPr>
                <p:nvPr/>
              </p:nvSpPr>
              <p:spPr bwMode="auto">
                <a:xfrm>
                  <a:off x="1900" y="1210"/>
                  <a:ext cx="123" cy="122"/>
                </a:xfrm>
                <a:custGeom>
                  <a:avLst/>
                  <a:gdLst>
                    <a:gd name="T0" fmla="*/ 735 w 735"/>
                    <a:gd name="T1" fmla="*/ 367 h 735"/>
                    <a:gd name="T2" fmla="*/ 722 w 735"/>
                    <a:gd name="T3" fmla="*/ 272 h 735"/>
                    <a:gd name="T4" fmla="*/ 685 w 735"/>
                    <a:gd name="T5" fmla="*/ 183 h 735"/>
                    <a:gd name="T6" fmla="*/ 627 w 735"/>
                    <a:gd name="T7" fmla="*/ 107 h 735"/>
                    <a:gd name="T8" fmla="*/ 551 w 735"/>
                    <a:gd name="T9" fmla="*/ 49 h 735"/>
                    <a:gd name="T10" fmla="*/ 462 w 735"/>
                    <a:gd name="T11" fmla="*/ 13 h 735"/>
                    <a:gd name="T12" fmla="*/ 367 w 735"/>
                    <a:gd name="T13" fmla="*/ 0 h 735"/>
                    <a:gd name="T14" fmla="*/ 272 w 735"/>
                    <a:gd name="T15" fmla="*/ 13 h 735"/>
                    <a:gd name="T16" fmla="*/ 184 w 735"/>
                    <a:gd name="T17" fmla="*/ 49 h 735"/>
                    <a:gd name="T18" fmla="*/ 108 w 735"/>
                    <a:gd name="T19" fmla="*/ 107 h 735"/>
                    <a:gd name="T20" fmla="*/ 49 w 735"/>
                    <a:gd name="T21" fmla="*/ 183 h 735"/>
                    <a:gd name="T22" fmla="*/ 13 w 735"/>
                    <a:gd name="T23" fmla="*/ 272 h 735"/>
                    <a:gd name="T24" fmla="*/ 0 w 735"/>
                    <a:gd name="T25" fmla="*/ 367 h 735"/>
                    <a:gd name="T26" fmla="*/ 13 w 735"/>
                    <a:gd name="T27" fmla="*/ 463 h 735"/>
                    <a:gd name="T28" fmla="*/ 49 w 735"/>
                    <a:gd name="T29" fmla="*/ 551 h 735"/>
                    <a:gd name="T30" fmla="*/ 108 w 735"/>
                    <a:gd name="T31" fmla="*/ 627 h 735"/>
                    <a:gd name="T32" fmla="*/ 184 w 735"/>
                    <a:gd name="T33" fmla="*/ 686 h 735"/>
                    <a:gd name="T34" fmla="*/ 272 w 735"/>
                    <a:gd name="T35" fmla="*/ 722 h 735"/>
                    <a:gd name="T36" fmla="*/ 367 w 735"/>
                    <a:gd name="T37" fmla="*/ 735 h 735"/>
                    <a:gd name="T38" fmla="*/ 462 w 735"/>
                    <a:gd name="T39" fmla="*/ 722 h 735"/>
                    <a:gd name="T40" fmla="*/ 551 w 735"/>
                    <a:gd name="T41" fmla="*/ 686 h 735"/>
                    <a:gd name="T42" fmla="*/ 627 w 735"/>
                    <a:gd name="T43" fmla="*/ 627 h 735"/>
                    <a:gd name="T44" fmla="*/ 685 w 735"/>
                    <a:gd name="T45" fmla="*/ 551 h 735"/>
                    <a:gd name="T46" fmla="*/ 722 w 735"/>
                    <a:gd name="T47" fmla="*/ 463 h 735"/>
                    <a:gd name="T48" fmla="*/ 735 w 735"/>
                    <a:gd name="T49" fmla="*/ 367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7"/>
                      </a:moveTo>
                      <a:lnTo>
                        <a:pt x="722" y="272"/>
                      </a:lnTo>
                      <a:lnTo>
                        <a:pt x="685" y="183"/>
                      </a:lnTo>
                      <a:lnTo>
                        <a:pt x="627" y="107"/>
                      </a:lnTo>
                      <a:lnTo>
                        <a:pt x="551" y="49"/>
                      </a:lnTo>
                      <a:lnTo>
                        <a:pt x="462" y="13"/>
                      </a:lnTo>
                      <a:lnTo>
                        <a:pt x="367" y="0"/>
                      </a:lnTo>
                      <a:lnTo>
                        <a:pt x="272" y="13"/>
                      </a:lnTo>
                      <a:lnTo>
                        <a:pt x="184" y="49"/>
                      </a:lnTo>
                      <a:lnTo>
                        <a:pt x="108" y="107"/>
                      </a:lnTo>
                      <a:lnTo>
                        <a:pt x="49" y="183"/>
                      </a:lnTo>
                      <a:lnTo>
                        <a:pt x="13" y="272"/>
                      </a:lnTo>
                      <a:lnTo>
                        <a:pt x="0" y="367"/>
                      </a:lnTo>
                      <a:lnTo>
                        <a:pt x="13" y="463"/>
                      </a:lnTo>
                      <a:lnTo>
                        <a:pt x="49" y="551"/>
                      </a:lnTo>
                      <a:lnTo>
                        <a:pt x="108" y="627"/>
                      </a:lnTo>
                      <a:lnTo>
                        <a:pt x="184" y="686"/>
                      </a:lnTo>
                      <a:lnTo>
                        <a:pt x="272" y="722"/>
                      </a:lnTo>
                      <a:lnTo>
                        <a:pt x="367" y="735"/>
                      </a:lnTo>
                      <a:lnTo>
                        <a:pt x="462" y="722"/>
                      </a:lnTo>
                      <a:lnTo>
                        <a:pt x="551" y="686"/>
                      </a:lnTo>
                      <a:lnTo>
                        <a:pt x="627" y="627"/>
                      </a:lnTo>
                      <a:lnTo>
                        <a:pt x="685" y="551"/>
                      </a:lnTo>
                      <a:lnTo>
                        <a:pt x="722" y="463"/>
                      </a:lnTo>
                      <a:lnTo>
                        <a:pt x="735" y="367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5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1918" y="1473"/>
                  <a:ext cx="87" cy="8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6" name="Line 196"/>
                <p:cNvSpPr>
                  <a:spLocks noChangeShapeType="1"/>
                </p:cNvSpPr>
                <p:nvPr/>
              </p:nvSpPr>
              <p:spPr bwMode="auto">
                <a:xfrm>
                  <a:off x="1918" y="1473"/>
                  <a:ext cx="87" cy="8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7" name="Freeform 195"/>
                <p:cNvSpPr>
                  <a:spLocks/>
                </p:cNvSpPr>
                <p:nvPr/>
              </p:nvSpPr>
              <p:spPr bwMode="auto">
                <a:xfrm>
                  <a:off x="1900" y="1455"/>
                  <a:ext cx="123" cy="122"/>
                </a:xfrm>
                <a:custGeom>
                  <a:avLst/>
                  <a:gdLst>
                    <a:gd name="T0" fmla="*/ 735 w 735"/>
                    <a:gd name="T1" fmla="*/ 368 h 735"/>
                    <a:gd name="T2" fmla="*/ 722 w 735"/>
                    <a:gd name="T3" fmla="*/ 274 h 735"/>
                    <a:gd name="T4" fmla="*/ 685 w 735"/>
                    <a:gd name="T5" fmla="*/ 184 h 735"/>
                    <a:gd name="T6" fmla="*/ 627 w 735"/>
                    <a:gd name="T7" fmla="*/ 108 h 735"/>
                    <a:gd name="T8" fmla="*/ 551 w 735"/>
                    <a:gd name="T9" fmla="*/ 50 h 735"/>
                    <a:gd name="T10" fmla="*/ 462 w 735"/>
                    <a:gd name="T11" fmla="*/ 13 h 735"/>
                    <a:gd name="T12" fmla="*/ 367 w 735"/>
                    <a:gd name="T13" fmla="*/ 0 h 735"/>
                    <a:gd name="T14" fmla="*/ 272 w 735"/>
                    <a:gd name="T15" fmla="*/ 13 h 735"/>
                    <a:gd name="T16" fmla="*/ 184 w 735"/>
                    <a:gd name="T17" fmla="*/ 50 h 735"/>
                    <a:gd name="T18" fmla="*/ 108 w 735"/>
                    <a:gd name="T19" fmla="*/ 108 h 735"/>
                    <a:gd name="T20" fmla="*/ 49 w 735"/>
                    <a:gd name="T21" fmla="*/ 184 h 735"/>
                    <a:gd name="T22" fmla="*/ 13 w 735"/>
                    <a:gd name="T23" fmla="*/ 274 h 735"/>
                    <a:gd name="T24" fmla="*/ 0 w 735"/>
                    <a:gd name="T25" fmla="*/ 368 h 735"/>
                    <a:gd name="T26" fmla="*/ 13 w 735"/>
                    <a:gd name="T27" fmla="*/ 463 h 735"/>
                    <a:gd name="T28" fmla="*/ 49 w 735"/>
                    <a:gd name="T29" fmla="*/ 552 h 735"/>
                    <a:gd name="T30" fmla="*/ 108 w 735"/>
                    <a:gd name="T31" fmla="*/ 628 h 735"/>
                    <a:gd name="T32" fmla="*/ 184 w 735"/>
                    <a:gd name="T33" fmla="*/ 686 h 735"/>
                    <a:gd name="T34" fmla="*/ 272 w 735"/>
                    <a:gd name="T35" fmla="*/ 723 h 735"/>
                    <a:gd name="T36" fmla="*/ 367 w 735"/>
                    <a:gd name="T37" fmla="*/ 735 h 735"/>
                    <a:gd name="T38" fmla="*/ 462 w 735"/>
                    <a:gd name="T39" fmla="*/ 723 h 735"/>
                    <a:gd name="T40" fmla="*/ 551 w 735"/>
                    <a:gd name="T41" fmla="*/ 686 h 735"/>
                    <a:gd name="T42" fmla="*/ 627 w 735"/>
                    <a:gd name="T43" fmla="*/ 628 h 735"/>
                    <a:gd name="T44" fmla="*/ 685 w 735"/>
                    <a:gd name="T45" fmla="*/ 552 h 735"/>
                    <a:gd name="T46" fmla="*/ 722 w 735"/>
                    <a:gd name="T47" fmla="*/ 463 h 735"/>
                    <a:gd name="T48" fmla="*/ 735 w 735"/>
                    <a:gd name="T49" fmla="*/ 368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8"/>
                      </a:moveTo>
                      <a:lnTo>
                        <a:pt x="722" y="274"/>
                      </a:lnTo>
                      <a:lnTo>
                        <a:pt x="685" y="184"/>
                      </a:lnTo>
                      <a:lnTo>
                        <a:pt x="627" y="108"/>
                      </a:lnTo>
                      <a:lnTo>
                        <a:pt x="551" y="50"/>
                      </a:lnTo>
                      <a:lnTo>
                        <a:pt x="462" y="13"/>
                      </a:lnTo>
                      <a:lnTo>
                        <a:pt x="367" y="0"/>
                      </a:lnTo>
                      <a:lnTo>
                        <a:pt x="272" y="13"/>
                      </a:lnTo>
                      <a:lnTo>
                        <a:pt x="184" y="50"/>
                      </a:lnTo>
                      <a:lnTo>
                        <a:pt x="108" y="108"/>
                      </a:lnTo>
                      <a:lnTo>
                        <a:pt x="49" y="184"/>
                      </a:lnTo>
                      <a:lnTo>
                        <a:pt x="13" y="274"/>
                      </a:lnTo>
                      <a:lnTo>
                        <a:pt x="0" y="368"/>
                      </a:lnTo>
                      <a:lnTo>
                        <a:pt x="13" y="463"/>
                      </a:lnTo>
                      <a:lnTo>
                        <a:pt x="49" y="552"/>
                      </a:lnTo>
                      <a:lnTo>
                        <a:pt x="108" y="628"/>
                      </a:lnTo>
                      <a:lnTo>
                        <a:pt x="184" y="686"/>
                      </a:lnTo>
                      <a:lnTo>
                        <a:pt x="272" y="723"/>
                      </a:lnTo>
                      <a:lnTo>
                        <a:pt x="367" y="735"/>
                      </a:lnTo>
                      <a:lnTo>
                        <a:pt x="462" y="723"/>
                      </a:lnTo>
                      <a:lnTo>
                        <a:pt x="551" y="686"/>
                      </a:lnTo>
                      <a:lnTo>
                        <a:pt x="627" y="628"/>
                      </a:lnTo>
                      <a:lnTo>
                        <a:pt x="685" y="552"/>
                      </a:lnTo>
                      <a:lnTo>
                        <a:pt x="722" y="463"/>
                      </a:lnTo>
                      <a:lnTo>
                        <a:pt x="735" y="36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87" name="Group 60"/>
              <p:cNvGrpSpPr>
                <a:grpSpLocks/>
              </p:cNvGrpSpPr>
              <p:nvPr/>
            </p:nvGrpSpPr>
            <p:grpSpPr bwMode="auto">
              <a:xfrm>
                <a:off x="6297" y="10573"/>
                <a:ext cx="1606" cy="2995"/>
                <a:chOff x="3737" y="720"/>
                <a:chExt cx="739" cy="1348"/>
              </a:xfrm>
            </p:grpSpPr>
            <p:sp>
              <p:nvSpPr>
                <p:cNvPr id="2090" name="Rectangle 193"/>
                <p:cNvSpPr>
                  <a:spLocks noChangeArrowheads="1"/>
                </p:cNvSpPr>
                <p:nvPr/>
              </p:nvSpPr>
              <p:spPr bwMode="auto">
                <a:xfrm>
                  <a:off x="3737" y="1945"/>
                  <a:ext cx="122" cy="123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1" name="Rectangle 192"/>
                <p:cNvSpPr>
                  <a:spLocks noChangeArrowheads="1"/>
                </p:cNvSpPr>
                <p:nvPr/>
              </p:nvSpPr>
              <p:spPr bwMode="auto">
                <a:xfrm>
                  <a:off x="3737" y="1700"/>
                  <a:ext cx="122" cy="12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2" name="Rectangle 191"/>
                <p:cNvSpPr>
                  <a:spLocks noChangeArrowheads="1"/>
                </p:cNvSpPr>
                <p:nvPr/>
              </p:nvSpPr>
              <p:spPr bwMode="auto">
                <a:xfrm>
                  <a:off x="3737" y="1455"/>
                  <a:ext cx="122" cy="12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3" name="Rectangle 190"/>
                <p:cNvSpPr>
                  <a:spLocks noChangeArrowheads="1"/>
                </p:cNvSpPr>
                <p:nvPr/>
              </p:nvSpPr>
              <p:spPr bwMode="auto">
                <a:xfrm>
                  <a:off x="3737" y="1210"/>
                  <a:ext cx="122" cy="12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4" name="Rectangle 189"/>
                <p:cNvSpPr>
                  <a:spLocks noChangeArrowheads="1"/>
                </p:cNvSpPr>
                <p:nvPr/>
              </p:nvSpPr>
              <p:spPr bwMode="auto">
                <a:xfrm>
                  <a:off x="3737" y="965"/>
                  <a:ext cx="122" cy="12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5" name="Rectangle 188"/>
                <p:cNvSpPr>
                  <a:spLocks noChangeArrowheads="1"/>
                </p:cNvSpPr>
                <p:nvPr/>
              </p:nvSpPr>
              <p:spPr bwMode="auto">
                <a:xfrm>
                  <a:off x="3737" y="720"/>
                  <a:ext cx="122" cy="123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6" name="Freeform 187"/>
                <p:cNvSpPr>
                  <a:spLocks/>
                </p:cNvSpPr>
                <p:nvPr/>
              </p:nvSpPr>
              <p:spPr bwMode="auto">
                <a:xfrm>
                  <a:off x="3737" y="965"/>
                  <a:ext cx="122" cy="122"/>
                </a:xfrm>
                <a:custGeom>
                  <a:avLst/>
                  <a:gdLst>
                    <a:gd name="T0" fmla="*/ 735 w 735"/>
                    <a:gd name="T1" fmla="*/ 367 h 735"/>
                    <a:gd name="T2" fmla="*/ 722 w 735"/>
                    <a:gd name="T3" fmla="*/ 272 h 735"/>
                    <a:gd name="T4" fmla="*/ 686 w 735"/>
                    <a:gd name="T5" fmla="*/ 183 h 735"/>
                    <a:gd name="T6" fmla="*/ 627 w 735"/>
                    <a:gd name="T7" fmla="*/ 108 h 735"/>
                    <a:gd name="T8" fmla="*/ 551 w 735"/>
                    <a:gd name="T9" fmla="*/ 49 h 735"/>
                    <a:gd name="T10" fmla="*/ 463 w 735"/>
                    <a:gd name="T11" fmla="*/ 12 h 735"/>
                    <a:gd name="T12" fmla="*/ 368 w 735"/>
                    <a:gd name="T13" fmla="*/ 0 h 735"/>
                    <a:gd name="T14" fmla="*/ 273 w 735"/>
                    <a:gd name="T15" fmla="*/ 12 h 735"/>
                    <a:gd name="T16" fmla="*/ 184 w 735"/>
                    <a:gd name="T17" fmla="*/ 49 h 735"/>
                    <a:gd name="T18" fmla="*/ 107 w 735"/>
                    <a:gd name="T19" fmla="*/ 108 h 735"/>
                    <a:gd name="T20" fmla="*/ 50 w 735"/>
                    <a:gd name="T21" fmla="*/ 183 h 735"/>
                    <a:gd name="T22" fmla="*/ 12 w 735"/>
                    <a:gd name="T23" fmla="*/ 272 h 735"/>
                    <a:gd name="T24" fmla="*/ 0 w 735"/>
                    <a:gd name="T25" fmla="*/ 367 h 735"/>
                    <a:gd name="T26" fmla="*/ 12 w 735"/>
                    <a:gd name="T27" fmla="*/ 462 h 735"/>
                    <a:gd name="T28" fmla="*/ 50 w 735"/>
                    <a:gd name="T29" fmla="*/ 551 h 735"/>
                    <a:gd name="T30" fmla="*/ 107 w 735"/>
                    <a:gd name="T31" fmla="*/ 627 h 735"/>
                    <a:gd name="T32" fmla="*/ 184 w 735"/>
                    <a:gd name="T33" fmla="*/ 686 h 735"/>
                    <a:gd name="T34" fmla="*/ 273 w 735"/>
                    <a:gd name="T35" fmla="*/ 722 h 735"/>
                    <a:gd name="T36" fmla="*/ 368 w 735"/>
                    <a:gd name="T37" fmla="*/ 735 h 735"/>
                    <a:gd name="T38" fmla="*/ 463 w 735"/>
                    <a:gd name="T39" fmla="*/ 722 h 735"/>
                    <a:gd name="T40" fmla="*/ 551 w 735"/>
                    <a:gd name="T41" fmla="*/ 686 h 735"/>
                    <a:gd name="T42" fmla="*/ 627 w 735"/>
                    <a:gd name="T43" fmla="*/ 627 h 735"/>
                    <a:gd name="T44" fmla="*/ 686 w 735"/>
                    <a:gd name="T45" fmla="*/ 551 h 735"/>
                    <a:gd name="T46" fmla="*/ 722 w 735"/>
                    <a:gd name="T47" fmla="*/ 462 h 735"/>
                    <a:gd name="T48" fmla="*/ 735 w 735"/>
                    <a:gd name="T49" fmla="*/ 367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7"/>
                      </a:moveTo>
                      <a:lnTo>
                        <a:pt x="722" y="272"/>
                      </a:lnTo>
                      <a:lnTo>
                        <a:pt x="686" y="183"/>
                      </a:lnTo>
                      <a:lnTo>
                        <a:pt x="627" y="108"/>
                      </a:lnTo>
                      <a:lnTo>
                        <a:pt x="551" y="49"/>
                      </a:lnTo>
                      <a:lnTo>
                        <a:pt x="463" y="12"/>
                      </a:lnTo>
                      <a:lnTo>
                        <a:pt x="368" y="0"/>
                      </a:lnTo>
                      <a:lnTo>
                        <a:pt x="273" y="12"/>
                      </a:lnTo>
                      <a:lnTo>
                        <a:pt x="184" y="49"/>
                      </a:lnTo>
                      <a:lnTo>
                        <a:pt x="107" y="108"/>
                      </a:lnTo>
                      <a:lnTo>
                        <a:pt x="50" y="183"/>
                      </a:lnTo>
                      <a:lnTo>
                        <a:pt x="12" y="272"/>
                      </a:lnTo>
                      <a:lnTo>
                        <a:pt x="0" y="367"/>
                      </a:lnTo>
                      <a:lnTo>
                        <a:pt x="12" y="462"/>
                      </a:lnTo>
                      <a:lnTo>
                        <a:pt x="50" y="551"/>
                      </a:lnTo>
                      <a:lnTo>
                        <a:pt x="107" y="627"/>
                      </a:lnTo>
                      <a:lnTo>
                        <a:pt x="184" y="686"/>
                      </a:lnTo>
                      <a:lnTo>
                        <a:pt x="273" y="722"/>
                      </a:lnTo>
                      <a:lnTo>
                        <a:pt x="368" y="735"/>
                      </a:lnTo>
                      <a:lnTo>
                        <a:pt x="463" y="722"/>
                      </a:lnTo>
                      <a:lnTo>
                        <a:pt x="551" y="686"/>
                      </a:lnTo>
                      <a:lnTo>
                        <a:pt x="627" y="627"/>
                      </a:lnTo>
                      <a:lnTo>
                        <a:pt x="686" y="551"/>
                      </a:lnTo>
                      <a:lnTo>
                        <a:pt x="722" y="462"/>
                      </a:lnTo>
                      <a:lnTo>
                        <a:pt x="735" y="367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7" name="Freeform 186"/>
                <p:cNvSpPr>
                  <a:spLocks/>
                </p:cNvSpPr>
                <p:nvPr/>
              </p:nvSpPr>
              <p:spPr bwMode="auto">
                <a:xfrm>
                  <a:off x="3765" y="993"/>
                  <a:ext cx="67" cy="67"/>
                </a:xfrm>
                <a:custGeom>
                  <a:avLst/>
                  <a:gdLst>
                    <a:gd name="T0" fmla="*/ 403 w 403"/>
                    <a:gd name="T1" fmla="*/ 202 h 403"/>
                    <a:gd name="T2" fmla="*/ 393 w 403"/>
                    <a:gd name="T3" fmla="*/ 140 h 403"/>
                    <a:gd name="T4" fmla="*/ 365 w 403"/>
                    <a:gd name="T5" fmla="*/ 83 h 403"/>
                    <a:gd name="T6" fmla="*/ 320 w 403"/>
                    <a:gd name="T7" fmla="*/ 39 h 403"/>
                    <a:gd name="T8" fmla="*/ 264 w 403"/>
                    <a:gd name="T9" fmla="*/ 11 h 403"/>
                    <a:gd name="T10" fmla="*/ 202 w 403"/>
                    <a:gd name="T11" fmla="*/ 0 h 403"/>
                    <a:gd name="T12" fmla="*/ 139 w 403"/>
                    <a:gd name="T13" fmla="*/ 11 h 403"/>
                    <a:gd name="T14" fmla="*/ 83 w 403"/>
                    <a:gd name="T15" fmla="*/ 39 h 403"/>
                    <a:gd name="T16" fmla="*/ 39 w 403"/>
                    <a:gd name="T17" fmla="*/ 83 h 403"/>
                    <a:gd name="T18" fmla="*/ 10 w 403"/>
                    <a:gd name="T19" fmla="*/ 140 h 403"/>
                    <a:gd name="T20" fmla="*/ 0 w 403"/>
                    <a:gd name="T21" fmla="*/ 202 h 403"/>
                    <a:gd name="T22" fmla="*/ 10 w 403"/>
                    <a:gd name="T23" fmla="*/ 265 h 403"/>
                    <a:gd name="T24" fmla="*/ 39 w 403"/>
                    <a:gd name="T25" fmla="*/ 320 h 403"/>
                    <a:gd name="T26" fmla="*/ 83 w 403"/>
                    <a:gd name="T27" fmla="*/ 365 h 403"/>
                    <a:gd name="T28" fmla="*/ 139 w 403"/>
                    <a:gd name="T29" fmla="*/ 394 h 403"/>
                    <a:gd name="T30" fmla="*/ 202 w 403"/>
                    <a:gd name="T31" fmla="*/ 403 h 403"/>
                    <a:gd name="T32" fmla="*/ 264 w 403"/>
                    <a:gd name="T33" fmla="*/ 394 h 403"/>
                    <a:gd name="T34" fmla="*/ 320 w 403"/>
                    <a:gd name="T35" fmla="*/ 365 h 403"/>
                    <a:gd name="T36" fmla="*/ 365 w 403"/>
                    <a:gd name="T37" fmla="*/ 320 h 403"/>
                    <a:gd name="T38" fmla="*/ 393 w 403"/>
                    <a:gd name="T39" fmla="*/ 265 h 403"/>
                    <a:gd name="T40" fmla="*/ 403 w 403"/>
                    <a:gd name="T41" fmla="*/ 202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03" h="403">
                      <a:moveTo>
                        <a:pt x="403" y="202"/>
                      </a:moveTo>
                      <a:lnTo>
                        <a:pt x="393" y="140"/>
                      </a:lnTo>
                      <a:lnTo>
                        <a:pt x="365" y="83"/>
                      </a:lnTo>
                      <a:lnTo>
                        <a:pt x="320" y="39"/>
                      </a:lnTo>
                      <a:lnTo>
                        <a:pt x="264" y="11"/>
                      </a:lnTo>
                      <a:lnTo>
                        <a:pt x="202" y="0"/>
                      </a:lnTo>
                      <a:lnTo>
                        <a:pt x="139" y="11"/>
                      </a:lnTo>
                      <a:lnTo>
                        <a:pt x="83" y="39"/>
                      </a:lnTo>
                      <a:lnTo>
                        <a:pt x="39" y="83"/>
                      </a:lnTo>
                      <a:lnTo>
                        <a:pt x="10" y="140"/>
                      </a:lnTo>
                      <a:lnTo>
                        <a:pt x="0" y="202"/>
                      </a:lnTo>
                      <a:lnTo>
                        <a:pt x="10" y="265"/>
                      </a:lnTo>
                      <a:lnTo>
                        <a:pt x="39" y="320"/>
                      </a:lnTo>
                      <a:lnTo>
                        <a:pt x="83" y="365"/>
                      </a:lnTo>
                      <a:lnTo>
                        <a:pt x="139" y="394"/>
                      </a:lnTo>
                      <a:lnTo>
                        <a:pt x="202" y="403"/>
                      </a:lnTo>
                      <a:lnTo>
                        <a:pt x="264" y="394"/>
                      </a:lnTo>
                      <a:lnTo>
                        <a:pt x="320" y="365"/>
                      </a:lnTo>
                      <a:lnTo>
                        <a:pt x="365" y="320"/>
                      </a:lnTo>
                      <a:lnTo>
                        <a:pt x="393" y="265"/>
                      </a:lnTo>
                      <a:lnTo>
                        <a:pt x="403" y="202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8" name="Freeform 185"/>
                <p:cNvSpPr>
                  <a:spLocks/>
                </p:cNvSpPr>
                <p:nvPr/>
              </p:nvSpPr>
              <p:spPr bwMode="auto">
                <a:xfrm>
                  <a:off x="3788" y="993"/>
                  <a:ext cx="21" cy="1"/>
                </a:xfrm>
                <a:custGeom>
                  <a:avLst/>
                  <a:gdLst>
                    <a:gd name="T0" fmla="*/ 63 w 125"/>
                    <a:gd name="T1" fmla="*/ 0 h 11"/>
                    <a:gd name="T2" fmla="*/ 0 w 125"/>
                    <a:gd name="T3" fmla="*/ 11 h 11"/>
                    <a:gd name="T4" fmla="*/ 125 w 125"/>
                    <a:gd name="T5" fmla="*/ 11 h 11"/>
                    <a:gd name="T6" fmla="*/ 63 w 125"/>
                    <a:gd name="T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11">
                      <a:moveTo>
                        <a:pt x="63" y="0"/>
                      </a:moveTo>
                      <a:lnTo>
                        <a:pt x="0" y="11"/>
                      </a:lnTo>
                      <a:lnTo>
                        <a:pt x="125" y="11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9" name="Freeform 184"/>
                <p:cNvSpPr>
                  <a:spLocks/>
                </p:cNvSpPr>
                <p:nvPr/>
              </p:nvSpPr>
              <p:spPr bwMode="auto">
                <a:xfrm>
                  <a:off x="3788" y="993"/>
                  <a:ext cx="21" cy="1"/>
                </a:xfrm>
                <a:custGeom>
                  <a:avLst/>
                  <a:gdLst>
                    <a:gd name="T0" fmla="*/ 63 w 125"/>
                    <a:gd name="T1" fmla="*/ 0 h 11"/>
                    <a:gd name="T2" fmla="*/ 0 w 125"/>
                    <a:gd name="T3" fmla="*/ 11 h 11"/>
                    <a:gd name="T4" fmla="*/ 125 w 125"/>
                    <a:gd name="T5" fmla="*/ 11 h 11"/>
                    <a:gd name="T6" fmla="*/ 63 w 125"/>
                    <a:gd name="T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11">
                      <a:moveTo>
                        <a:pt x="63" y="0"/>
                      </a:moveTo>
                      <a:lnTo>
                        <a:pt x="0" y="11"/>
                      </a:lnTo>
                      <a:lnTo>
                        <a:pt x="125" y="11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0" name="Freeform 183"/>
                <p:cNvSpPr>
                  <a:spLocks/>
                </p:cNvSpPr>
                <p:nvPr/>
              </p:nvSpPr>
              <p:spPr bwMode="auto">
                <a:xfrm>
                  <a:off x="3779" y="994"/>
                  <a:ext cx="39" cy="5"/>
                </a:xfrm>
                <a:custGeom>
                  <a:avLst/>
                  <a:gdLst>
                    <a:gd name="T0" fmla="*/ 56 w 237"/>
                    <a:gd name="T1" fmla="*/ 0 h 28"/>
                    <a:gd name="T2" fmla="*/ 0 w 237"/>
                    <a:gd name="T3" fmla="*/ 28 h 28"/>
                    <a:gd name="T4" fmla="*/ 237 w 237"/>
                    <a:gd name="T5" fmla="*/ 28 h 28"/>
                    <a:gd name="T6" fmla="*/ 56 w 237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8">
                      <a:moveTo>
                        <a:pt x="56" y="0"/>
                      </a:moveTo>
                      <a:lnTo>
                        <a:pt x="0" y="28"/>
                      </a:lnTo>
                      <a:lnTo>
                        <a:pt x="237" y="28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1" name="Freeform 182"/>
                <p:cNvSpPr>
                  <a:spLocks/>
                </p:cNvSpPr>
                <p:nvPr/>
              </p:nvSpPr>
              <p:spPr bwMode="auto">
                <a:xfrm>
                  <a:off x="3779" y="994"/>
                  <a:ext cx="39" cy="5"/>
                </a:xfrm>
                <a:custGeom>
                  <a:avLst/>
                  <a:gdLst>
                    <a:gd name="T0" fmla="*/ 56 w 237"/>
                    <a:gd name="T1" fmla="*/ 0 h 28"/>
                    <a:gd name="T2" fmla="*/ 0 w 237"/>
                    <a:gd name="T3" fmla="*/ 28 h 28"/>
                    <a:gd name="T4" fmla="*/ 237 w 237"/>
                    <a:gd name="T5" fmla="*/ 28 h 28"/>
                    <a:gd name="T6" fmla="*/ 56 w 237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8">
                      <a:moveTo>
                        <a:pt x="56" y="0"/>
                      </a:moveTo>
                      <a:lnTo>
                        <a:pt x="0" y="28"/>
                      </a:lnTo>
                      <a:lnTo>
                        <a:pt x="237" y="28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2" name="Freeform 181"/>
                <p:cNvSpPr>
                  <a:spLocks/>
                </p:cNvSpPr>
                <p:nvPr/>
              </p:nvSpPr>
              <p:spPr bwMode="auto">
                <a:xfrm>
                  <a:off x="3788" y="994"/>
                  <a:ext cx="30" cy="5"/>
                </a:xfrm>
                <a:custGeom>
                  <a:avLst/>
                  <a:gdLst>
                    <a:gd name="T0" fmla="*/ 0 w 181"/>
                    <a:gd name="T1" fmla="*/ 0 h 28"/>
                    <a:gd name="T2" fmla="*/ 125 w 181"/>
                    <a:gd name="T3" fmla="*/ 0 h 28"/>
                    <a:gd name="T4" fmla="*/ 181 w 181"/>
                    <a:gd name="T5" fmla="*/ 28 h 28"/>
                    <a:gd name="T6" fmla="*/ 0 w 181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8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81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3" name="Freeform 180"/>
                <p:cNvSpPr>
                  <a:spLocks/>
                </p:cNvSpPr>
                <p:nvPr/>
              </p:nvSpPr>
              <p:spPr bwMode="auto">
                <a:xfrm>
                  <a:off x="3788" y="994"/>
                  <a:ext cx="30" cy="5"/>
                </a:xfrm>
                <a:custGeom>
                  <a:avLst/>
                  <a:gdLst>
                    <a:gd name="T0" fmla="*/ 0 w 181"/>
                    <a:gd name="T1" fmla="*/ 0 h 28"/>
                    <a:gd name="T2" fmla="*/ 125 w 181"/>
                    <a:gd name="T3" fmla="*/ 0 h 28"/>
                    <a:gd name="T4" fmla="*/ 181 w 181"/>
                    <a:gd name="T5" fmla="*/ 28 h 28"/>
                    <a:gd name="T6" fmla="*/ 0 w 181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8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81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4" name="Freeform 179"/>
                <p:cNvSpPr>
                  <a:spLocks/>
                </p:cNvSpPr>
                <p:nvPr/>
              </p:nvSpPr>
              <p:spPr bwMode="auto">
                <a:xfrm>
                  <a:off x="3771" y="999"/>
                  <a:ext cx="54" cy="7"/>
                </a:xfrm>
                <a:custGeom>
                  <a:avLst/>
                  <a:gdLst>
                    <a:gd name="T0" fmla="*/ 44 w 326"/>
                    <a:gd name="T1" fmla="*/ 0 h 44"/>
                    <a:gd name="T2" fmla="*/ 0 w 326"/>
                    <a:gd name="T3" fmla="*/ 44 h 44"/>
                    <a:gd name="T4" fmla="*/ 326 w 326"/>
                    <a:gd name="T5" fmla="*/ 44 h 44"/>
                    <a:gd name="T6" fmla="*/ 44 w 326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4">
                      <a:moveTo>
                        <a:pt x="44" y="0"/>
                      </a:moveTo>
                      <a:lnTo>
                        <a:pt x="0" y="44"/>
                      </a:lnTo>
                      <a:lnTo>
                        <a:pt x="326" y="4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5" name="Freeform 178"/>
                <p:cNvSpPr>
                  <a:spLocks/>
                </p:cNvSpPr>
                <p:nvPr/>
              </p:nvSpPr>
              <p:spPr bwMode="auto">
                <a:xfrm>
                  <a:off x="3771" y="999"/>
                  <a:ext cx="54" cy="7"/>
                </a:xfrm>
                <a:custGeom>
                  <a:avLst/>
                  <a:gdLst>
                    <a:gd name="T0" fmla="*/ 44 w 326"/>
                    <a:gd name="T1" fmla="*/ 0 h 44"/>
                    <a:gd name="T2" fmla="*/ 0 w 326"/>
                    <a:gd name="T3" fmla="*/ 44 h 44"/>
                    <a:gd name="T4" fmla="*/ 326 w 326"/>
                    <a:gd name="T5" fmla="*/ 44 h 44"/>
                    <a:gd name="T6" fmla="*/ 44 w 326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4">
                      <a:moveTo>
                        <a:pt x="44" y="0"/>
                      </a:moveTo>
                      <a:lnTo>
                        <a:pt x="0" y="44"/>
                      </a:lnTo>
                      <a:lnTo>
                        <a:pt x="326" y="44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6" name="Freeform 177"/>
                <p:cNvSpPr>
                  <a:spLocks/>
                </p:cNvSpPr>
                <p:nvPr/>
              </p:nvSpPr>
              <p:spPr bwMode="auto">
                <a:xfrm>
                  <a:off x="3779" y="999"/>
                  <a:ext cx="46" cy="7"/>
                </a:xfrm>
                <a:custGeom>
                  <a:avLst/>
                  <a:gdLst>
                    <a:gd name="T0" fmla="*/ 0 w 282"/>
                    <a:gd name="T1" fmla="*/ 0 h 44"/>
                    <a:gd name="T2" fmla="*/ 237 w 282"/>
                    <a:gd name="T3" fmla="*/ 0 h 44"/>
                    <a:gd name="T4" fmla="*/ 282 w 282"/>
                    <a:gd name="T5" fmla="*/ 44 h 44"/>
                    <a:gd name="T6" fmla="*/ 0 w 282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4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2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7" name="Freeform 176"/>
                <p:cNvSpPr>
                  <a:spLocks/>
                </p:cNvSpPr>
                <p:nvPr/>
              </p:nvSpPr>
              <p:spPr bwMode="auto">
                <a:xfrm>
                  <a:off x="3779" y="999"/>
                  <a:ext cx="46" cy="7"/>
                </a:xfrm>
                <a:custGeom>
                  <a:avLst/>
                  <a:gdLst>
                    <a:gd name="T0" fmla="*/ 0 w 282"/>
                    <a:gd name="T1" fmla="*/ 0 h 44"/>
                    <a:gd name="T2" fmla="*/ 237 w 282"/>
                    <a:gd name="T3" fmla="*/ 0 h 44"/>
                    <a:gd name="T4" fmla="*/ 282 w 282"/>
                    <a:gd name="T5" fmla="*/ 44 h 44"/>
                    <a:gd name="T6" fmla="*/ 0 w 282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4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2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8" name="Freeform 175"/>
                <p:cNvSpPr>
                  <a:spLocks/>
                </p:cNvSpPr>
                <p:nvPr/>
              </p:nvSpPr>
              <p:spPr bwMode="auto">
                <a:xfrm>
                  <a:off x="3766" y="1006"/>
                  <a:ext cx="64" cy="10"/>
                </a:xfrm>
                <a:custGeom>
                  <a:avLst/>
                  <a:gdLst>
                    <a:gd name="T0" fmla="*/ 29 w 383"/>
                    <a:gd name="T1" fmla="*/ 0 h 57"/>
                    <a:gd name="T2" fmla="*/ 0 w 383"/>
                    <a:gd name="T3" fmla="*/ 57 h 57"/>
                    <a:gd name="T4" fmla="*/ 383 w 383"/>
                    <a:gd name="T5" fmla="*/ 57 h 57"/>
                    <a:gd name="T6" fmla="*/ 29 w 383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7">
                      <a:moveTo>
                        <a:pt x="29" y="0"/>
                      </a:moveTo>
                      <a:lnTo>
                        <a:pt x="0" y="57"/>
                      </a:lnTo>
                      <a:lnTo>
                        <a:pt x="383" y="57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9" name="Freeform 174"/>
                <p:cNvSpPr>
                  <a:spLocks/>
                </p:cNvSpPr>
                <p:nvPr/>
              </p:nvSpPr>
              <p:spPr bwMode="auto">
                <a:xfrm>
                  <a:off x="3766" y="1006"/>
                  <a:ext cx="64" cy="10"/>
                </a:xfrm>
                <a:custGeom>
                  <a:avLst/>
                  <a:gdLst>
                    <a:gd name="T0" fmla="*/ 29 w 383"/>
                    <a:gd name="T1" fmla="*/ 0 h 57"/>
                    <a:gd name="T2" fmla="*/ 0 w 383"/>
                    <a:gd name="T3" fmla="*/ 57 h 57"/>
                    <a:gd name="T4" fmla="*/ 383 w 383"/>
                    <a:gd name="T5" fmla="*/ 57 h 57"/>
                    <a:gd name="T6" fmla="*/ 29 w 383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7">
                      <a:moveTo>
                        <a:pt x="29" y="0"/>
                      </a:moveTo>
                      <a:lnTo>
                        <a:pt x="0" y="57"/>
                      </a:lnTo>
                      <a:lnTo>
                        <a:pt x="383" y="57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0" name="Freeform 173"/>
                <p:cNvSpPr>
                  <a:spLocks/>
                </p:cNvSpPr>
                <p:nvPr/>
              </p:nvSpPr>
              <p:spPr bwMode="auto">
                <a:xfrm>
                  <a:off x="3771" y="1006"/>
                  <a:ext cx="59" cy="10"/>
                </a:xfrm>
                <a:custGeom>
                  <a:avLst/>
                  <a:gdLst>
                    <a:gd name="T0" fmla="*/ 0 w 354"/>
                    <a:gd name="T1" fmla="*/ 0 h 57"/>
                    <a:gd name="T2" fmla="*/ 326 w 354"/>
                    <a:gd name="T3" fmla="*/ 0 h 57"/>
                    <a:gd name="T4" fmla="*/ 354 w 354"/>
                    <a:gd name="T5" fmla="*/ 57 h 57"/>
                    <a:gd name="T6" fmla="*/ 0 w 354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7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1" name="Freeform 172"/>
                <p:cNvSpPr>
                  <a:spLocks/>
                </p:cNvSpPr>
                <p:nvPr/>
              </p:nvSpPr>
              <p:spPr bwMode="auto">
                <a:xfrm>
                  <a:off x="3771" y="1006"/>
                  <a:ext cx="59" cy="10"/>
                </a:xfrm>
                <a:custGeom>
                  <a:avLst/>
                  <a:gdLst>
                    <a:gd name="T0" fmla="*/ 0 w 354"/>
                    <a:gd name="T1" fmla="*/ 0 h 57"/>
                    <a:gd name="T2" fmla="*/ 326 w 354"/>
                    <a:gd name="T3" fmla="*/ 0 h 57"/>
                    <a:gd name="T4" fmla="*/ 354 w 354"/>
                    <a:gd name="T5" fmla="*/ 57 h 57"/>
                    <a:gd name="T6" fmla="*/ 0 w 354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7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2" name="Freeform 171"/>
                <p:cNvSpPr>
                  <a:spLocks/>
                </p:cNvSpPr>
                <p:nvPr/>
              </p:nvSpPr>
              <p:spPr bwMode="auto">
                <a:xfrm>
                  <a:off x="3765" y="1016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3" name="Freeform 170"/>
                <p:cNvSpPr>
                  <a:spLocks/>
                </p:cNvSpPr>
                <p:nvPr/>
              </p:nvSpPr>
              <p:spPr bwMode="auto">
                <a:xfrm>
                  <a:off x="3765" y="1016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4" name="Freeform 169"/>
                <p:cNvSpPr>
                  <a:spLocks/>
                </p:cNvSpPr>
                <p:nvPr/>
              </p:nvSpPr>
              <p:spPr bwMode="auto">
                <a:xfrm>
                  <a:off x="3766" y="1016"/>
                  <a:ext cx="66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5" name="Freeform 168"/>
                <p:cNvSpPr>
                  <a:spLocks/>
                </p:cNvSpPr>
                <p:nvPr/>
              </p:nvSpPr>
              <p:spPr bwMode="auto">
                <a:xfrm>
                  <a:off x="3766" y="1016"/>
                  <a:ext cx="66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6" name="Freeform 167"/>
                <p:cNvSpPr>
                  <a:spLocks/>
                </p:cNvSpPr>
                <p:nvPr/>
              </p:nvSpPr>
              <p:spPr bwMode="auto">
                <a:xfrm>
                  <a:off x="3765" y="1026"/>
                  <a:ext cx="65" cy="11"/>
                </a:xfrm>
                <a:custGeom>
                  <a:avLst/>
                  <a:gdLst>
                    <a:gd name="T0" fmla="*/ 0 w 393"/>
                    <a:gd name="T1" fmla="*/ 0 h 63"/>
                    <a:gd name="T2" fmla="*/ 10 w 393"/>
                    <a:gd name="T3" fmla="*/ 63 h 63"/>
                    <a:gd name="T4" fmla="*/ 393 w 393"/>
                    <a:gd name="T5" fmla="*/ 63 h 63"/>
                    <a:gd name="T6" fmla="*/ 0 w 393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3">
                      <a:moveTo>
                        <a:pt x="0" y="0"/>
                      </a:moveTo>
                      <a:lnTo>
                        <a:pt x="10" y="63"/>
                      </a:lnTo>
                      <a:lnTo>
                        <a:pt x="393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7" name="Freeform 166"/>
                <p:cNvSpPr>
                  <a:spLocks/>
                </p:cNvSpPr>
                <p:nvPr/>
              </p:nvSpPr>
              <p:spPr bwMode="auto">
                <a:xfrm>
                  <a:off x="3765" y="1026"/>
                  <a:ext cx="65" cy="11"/>
                </a:xfrm>
                <a:custGeom>
                  <a:avLst/>
                  <a:gdLst>
                    <a:gd name="T0" fmla="*/ 0 w 393"/>
                    <a:gd name="T1" fmla="*/ 0 h 63"/>
                    <a:gd name="T2" fmla="*/ 10 w 393"/>
                    <a:gd name="T3" fmla="*/ 63 h 63"/>
                    <a:gd name="T4" fmla="*/ 393 w 393"/>
                    <a:gd name="T5" fmla="*/ 63 h 63"/>
                    <a:gd name="T6" fmla="*/ 0 w 393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3">
                      <a:moveTo>
                        <a:pt x="0" y="0"/>
                      </a:moveTo>
                      <a:lnTo>
                        <a:pt x="10" y="63"/>
                      </a:lnTo>
                      <a:lnTo>
                        <a:pt x="393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8" name="Freeform 165"/>
                <p:cNvSpPr>
                  <a:spLocks/>
                </p:cNvSpPr>
                <p:nvPr/>
              </p:nvSpPr>
              <p:spPr bwMode="auto">
                <a:xfrm>
                  <a:off x="3765" y="1026"/>
                  <a:ext cx="67" cy="11"/>
                </a:xfrm>
                <a:custGeom>
                  <a:avLst/>
                  <a:gdLst>
                    <a:gd name="T0" fmla="*/ 0 w 403"/>
                    <a:gd name="T1" fmla="*/ 0 h 63"/>
                    <a:gd name="T2" fmla="*/ 403 w 403"/>
                    <a:gd name="T3" fmla="*/ 0 h 63"/>
                    <a:gd name="T4" fmla="*/ 393 w 403"/>
                    <a:gd name="T5" fmla="*/ 63 h 63"/>
                    <a:gd name="T6" fmla="*/ 0 w 403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3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9" name="Freeform 164"/>
                <p:cNvSpPr>
                  <a:spLocks/>
                </p:cNvSpPr>
                <p:nvPr/>
              </p:nvSpPr>
              <p:spPr bwMode="auto">
                <a:xfrm>
                  <a:off x="3765" y="1026"/>
                  <a:ext cx="67" cy="11"/>
                </a:xfrm>
                <a:custGeom>
                  <a:avLst/>
                  <a:gdLst>
                    <a:gd name="T0" fmla="*/ 0 w 403"/>
                    <a:gd name="T1" fmla="*/ 0 h 63"/>
                    <a:gd name="T2" fmla="*/ 403 w 403"/>
                    <a:gd name="T3" fmla="*/ 0 h 63"/>
                    <a:gd name="T4" fmla="*/ 393 w 403"/>
                    <a:gd name="T5" fmla="*/ 63 h 63"/>
                    <a:gd name="T6" fmla="*/ 0 w 403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3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0" name="Freeform 163"/>
                <p:cNvSpPr>
                  <a:spLocks/>
                </p:cNvSpPr>
                <p:nvPr/>
              </p:nvSpPr>
              <p:spPr bwMode="auto">
                <a:xfrm>
                  <a:off x="3766" y="1037"/>
                  <a:ext cx="59" cy="9"/>
                </a:xfrm>
                <a:custGeom>
                  <a:avLst/>
                  <a:gdLst>
                    <a:gd name="T0" fmla="*/ 0 w 355"/>
                    <a:gd name="T1" fmla="*/ 0 h 55"/>
                    <a:gd name="T2" fmla="*/ 29 w 355"/>
                    <a:gd name="T3" fmla="*/ 55 h 55"/>
                    <a:gd name="T4" fmla="*/ 355 w 355"/>
                    <a:gd name="T5" fmla="*/ 55 h 55"/>
                    <a:gd name="T6" fmla="*/ 0 w 355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5">
                      <a:moveTo>
                        <a:pt x="0" y="0"/>
                      </a:moveTo>
                      <a:lnTo>
                        <a:pt x="29" y="55"/>
                      </a:lnTo>
                      <a:lnTo>
                        <a:pt x="355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1" name="Freeform 162"/>
                <p:cNvSpPr>
                  <a:spLocks/>
                </p:cNvSpPr>
                <p:nvPr/>
              </p:nvSpPr>
              <p:spPr bwMode="auto">
                <a:xfrm>
                  <a:off x="3766" y="1037"/>
                  <a:ext cx="59" cy="9"/>
                </a:xfrm>
                <a:custGeom>
                  <a:avLst/>
                  <a:gdLst>
                    <a:gd name="T0" fmla="*/ 0 w 355"/>
                    <a:gd name="T1" fmla="*/ 0 h 55"/>
                    <a:gd name="T2" fmla="*/ 29 w 355"/>
                    <a:gd name="T3" fmla="*/ 55 h 55"/>
                    <a:gd name="T4" fmla="*/ 355 w 355"/>
                    <a:gd name="T5" fmla="*/ 55 h 55"/>
                    <a:gd name="T6" fmla="*/ 0 w 355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5">
                      <a:moveTo>
                        <a:pt x="0" y="0"/>
                      </a:moveTo>
                      <a:lnTo>
                        <a:pt x="29" y="55"/>
                      </a:lnTo>
                      <a:lnTo>
                        <a:pt x="355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2" name="Freeform 161"/>
                <p:cNvSpPr>
                  <a:spLocks/>
                </p:cNvSpPr>
                <p:nvPr/>
              </p:nvSpPr>
              <p:spPr bwMode="auto">
                <a:xfrm>
                  <a:off x="3766" y="1037"/>
                  <a:ext cx="64" cy="9"/>
                </a:xfrm>
                <a:custGeom>
                  <a:avLst/>
                  <a:gdLst>
                    <a:gd name="T0" fmla="*/ 0 w 383"/>
                    <a:gd name="T1" fmla="*/ 0 h 55"/>
                    <a:gd name="T2" fmla="*/ 383 w 383"/>
                    <a:gd name="T3" fmla="*/ 0 h 55"/>
                    <a:gd name="T4" fmla="*/ 355 w 383"/>
                    <a:gd name="T5" fmla="*/ 55 h 55"/>
                    <a:gd name="T6" fmla="*/ 0 w 383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5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5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3" name="Freeform 160"/>
                <p:cNvSpPr>
                  <a:spLocks/>
                </p:cNvSpPr>
                <p:nvPr/>
              </p:nvSpPr>
              <p:spPr bwMode="auto">
                <a:xfrm>
                  <a:off x="3766" y="1037"/>
                  <a:ext cx="64" cy="9"/>
                </a:xfrm>
                <a:custGeom>
                  <a:avLst/>
                  <a:gdLst>
                    <a:gd name="T0" fmla="*/ 0 w 383"/>
                    <a:gd name="T1" fmla="*/ 0 h 55"/>
                    <a:gd name="T2" fmla="*/ 383 w 383"/>
                    <a:gd name="T3" fmla="*/ 0 h 55"/>
                    <a:gd name="T4" fmla="*/ 355 w 383"/>
                    <a:gd name="T5" fmla="*/ 55 h 55"/>
                    <a:gd name="T6" fmla="*/ 0 w 383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5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5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4" name="Freeform 159"/>
                <p:cNvSpPr>
                  <a:spLocks/>
                </p:cNvSpPr>
                <p:nvPr/>
              </p:nvSpPr>
              <p:spPr bwMode="auto">
                <a:xfrm>
                  <a:off x="3771" y="1046"/>
                  <a:ext cx="47" cy="7"/>
                </a:xfrm>
                <a:custGeom>
                  <a:avLst/>
                  <a:gdLst>
                    <a:gd name="T0" fmla="*/ 0 w 281"/>
                    <a:gd name="T1" fmla="*/ 0 h 45"/>
                    <a:gd name="T2" fmla="*/ 44 w 281"/>
                    <a:gd name="T3" fmla="*/ 45 h 45"/>
                    <a:gd name="T4" fmla="*/ 281 w 281"/>
                    <a:gd name="T5" fmla="*/ 45 h 45"/>
                    <a:gd name="T6" fmla="*/ 0 w 281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5">
                      <a:moveTo>
                        <a:pt x="0" y="0"/>
                      </a:moveTo>
                      <a:lnTo>
                        <a:pt x="44" y="45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5" name="Freeform 158"/>
                <p:cNvSpPr>
                  <a:spLocks/>
                </p:cNvSpPr>
                <p:nvPr/>
              </p:nvSpPr>
              <p:spPr bwMode="auto">
                <a:xfrm>
                  <a:off x="3771" y="1046"/>
                  <a:ext cx="47" cy="7"/>
                </a:xfrm>
                <a:custGeom>
                  <a:avLst/>
                  <a:gdLst>
                    <a:gd name="T0" fmla="*/ 0 w 281"/>
                    <a:gd name="T1" fmla="*/ 0 h 45"/>
                    <a:gd name="T2" fmla="*/ 44 w 281"/>
                    <a:gd name="T3" fmla="*/ 45 h 45"/>
                    <a:gd name="T4" fmla="*/ 281 w 281"/>
                    <a:gd name="T5" fmla="*/ 45 h 45"/>
                    <a:gd name="T6" fmla="*/ 0 w 281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5">
                      <a:moveTo>
                        <a:pt x="0" y="0"/>
                      </a:moveTo>
                      <a:lnTo>
                        <a:pt x="44" y="45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6" name="Freeform 157"/>
                <p:cNvSpPr>
                  <a:spLocks/>
                </p:cNvSpPr>
                <p:nvPr/>
              </p:nvSpPr>
              <p:spPr bwMode="auto">
                <a:xfrm>
                  <a:off x="3771" y="1046"/>
                  <a:ext cx="54" cy="7"/>
                </a:xfrm>
                <a:custGeom>
                  <a:avLst/>
                  <a:gdLst>
                    <a:gd name="T0" fmla="*/ 0 w 326"/>
                    <a:gd name="T1" fmla="*/ 0 h 45"/>
                    <a:gd name="T2" fmla="*/ 326 w 326"/>
                    <a:gd name="T3" fmla="*/ 0 h 45"/>
                    <a:gd name="T4" fmla="*/ 281 w 326"/>
                    <a:gd name="T5" fmla="*/ 45 h 45"/>
                    <a:gd name="T6" fmla="*/ 0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7" name="Freeform 156"/>
                <p:cNvSpPr>
                  <a:spLocks/>
                </p:cNvSpPr>
                <p:nvPr/>
              </p:nvSpPr>
              <p:spPr bwMode="auto">
                <a:xfrm>
                  <a:off x="3771" y="1046"/>
                  <a:ext cx="54" cy="7"/>
                </a:xfrm>
                <a:custGeom>
                  <a:avLst/>
                  <a:gdLst>
                    <a:gd name="T0" fmla="*/ 0 w 326"/>
                    <a:gd name="T1" fmla="*/ 0 h 45"/>
                    <a:gd name="T2" fmla="*/ 326 w 326"/>
                    <a:gd name="T3" fmla="*/ 0 h 45"/>
                    <a:gd name="T4" fmla="*/ 281 w 326"/>
                    <a:gd name="T5" fmla="*/ 45 h 45"/>
                    <a:gd name="T6" fmla="*/ 0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1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8" name="Freeform 155"/>
                <p:cNvSpPr>
                  <a:spLocks/>
                </p:cNvSpPr>
                <p:nvPr/>
              </p:nvSpPr>
              <p:spPr bwMode="auto">
                <a:xfrm>
                  <a:off x="3779" y="1053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56 w 181"/>
                    <a:gd name="T3" fmla="*/ 29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9" name="Freeform 154"/>
                <p:cNvSpPr>
                  <a:spLocks/>
                </p:cNvSpPr>
                <p:nvPr/>
              </p:nvSpPr>
              <p:spPr bwMode="auto">
                <a:xfrm>
                  <a:off x="3779" y="1053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56 w 181"/>
                    <a:gd name="T3" fmla="*/ 29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0" name="Freeform 153"/>
                <p:cNvSpPr>
                  <a:spLocks/>
                </p:cNvSpPr>
                <p:nvPr/>
              </p:nvSpPr>
              <p:spPr bwMode="auto">
                <a:xfrm>
                  <a:off x="3779" y="1053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1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1" name="Freeform 152"/>
                <p:cNvSpPr>
                  <a:spLocks/>
                </p:cNvSpPr>
                <p:nvPr/>
              </p:nvSpPr>
              <p:spPr bwMode="auto">
                <a:xfrm>
                  <a:off x="3779" y="1053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1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2" name="Freeform 151"/>
                <p:cNvSpPr>
                  <a:spLocks/>
                </p:cNvSpPr>
                <p:nvPr/>
              </p:nvSpPr>
              <p:spPr bwMode="auto">
                <a:xfrm>
                  <a:off x="3788" y="1058"/>
                  <a:ext cx="21" cy="2"/>
                </a:xfrm>
                <a:custGeom>
                  <a:avLst/>
                  <a:gdLst>
                    <a:gd name="T0" fmla="*/ 0 w 125"/>
                    <a:gd name="T1" fmla="*/ 0 h 9"/>
                    <a:gd name="T2" fmla="*/ 125 w 125"/>
                    <a:gd name="T3" fmla="*/ 0 h 9"/>
                    <a:gd name="T4" fmla="*/ 63 w 125"/>
                    <a:gd name="T5" fmla="*/ 9 h 9"/>
                    <a:gd name="T6" fmla="*/ 0 w 12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9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63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3" name="Freeform 150"/>
                <p:cNvSpPr>
                  <a:spLocks/>
                </p:cNvSpPr>
                <p:nvPr/>
              </p:nvSpPr>
              <p:spPr bwMode="auto">
                <a:xfrm>
                  <a:off x="3788" y="1058"/>
                  <a:ext cx="21" cy="2"/>
                </a:xfrm>
                <a:custGeom>
                  <a:avLst/>
                  <a:gdLst>
                    <a:gd name="T0" fmla="*/ 0 w 125"/>
                    <a:gd name="T1" fmla="*/ 0 h 9"/>
                    <a:gd name="T2" fmla="*/ 125 w 125"/>
                    <a:gd name="T3" fmla="*/ 0 h 9"/>
                    <a:gd name="T4" fmla="*/ 63 w 125"/>
                    <a:gd name="T5" fmla="*/ 9 h 9"/>
                    <a:gd name="T6" fmla="*/ 0 w 12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9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63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4" name="Freeform 149"/>
                <p:cNvSpPr>
                  <a:spLocks/>
                </p:cNvSpPr>
                <p:nvPr/>
              </p:nvSpPr>
              <p:spPr bwMode="auto">
                <a:xfrm>
                  <a:off x="3737" y="1210"/>
                  <a:ext cx="122" cy="122"/>
                </a:xfrm>
                <a:custGeom>
                  <a:avLst/>
                  <a:gdLst>
                    <a:gd name="T0" fmla="*/ 735 w 735"/>
                    <a:gd name="T1" fmla="*/ 367 h 735"/>
                    <a:gd name="T2" fmla="*/ 722 w 735"/>
                    <a:gd name="T3" fmla="*/ 272 h 735"/>
                    <a:gd name="T4" fmla="*/ 686 w 735"/>
                    <a:gd name="T5" fmla="*/ 183 h 735"/>
                    <a:gd name="T6" fmla="*/ 627 w 735"/>
                    <a:gd name="T7" fmla="*/ 107 h 735"/>
                    <a:gd name="T8" fmla="*/ 551 w 735"/>
                    <a:gd name="T9" fmla="*/ 49 h 735"/>
                    <a:gd name="T10" fmla="*/ 463 w 735"/>
                    <a:gd name="T11" fmla="*/ 13 h 735"/>
                    <a:gd name="T12" fmla="*/ 368 w 735"/>
                    <a:gd name="T13" fmla="*/ 0 h 735"/>
                    <a:gd name="T14" fmla="*/ 273 w 735"/>
                    <a:gd name="T15" fmla="*/ 13 h 735"/>
                    <a:gd name="T16" fmla="*/ 184 w 735"/>
                    <a:gd name="T17" fmla="*/ 49 h 735"/>
                    <a:gd name="T18" fmla="*/ 107 w 735"/>
                    <a:gd name="T19" fmla="*/ 107 h 735"/>
                    <a:gd name="T20" fmla="*/ 50 w 735"/>
                    <a:gd name="T21" fmla="*/ 183 h 735"/>
                    <a:gd name="T22" fmla="*/ 12 w 735"/>
                    <a:gd name="T23" fmla="*/ 272 h 735"/>
                    <a:gd name="T24" fmla="*/ 0 w 735"/>
                    <a:gd name="T25" fmla="*/ 367 h 735"/>
                    <a:gd name="T26" fmla="*/ 12 w 735"/>
                    <a:gd name="T27" fmla="*/ 463 h 735"/>
                    <a:gd name="T28" fmla="*/ 50 w 735"/>
                    <a:gd name="T29" fmla="*/ 551 h 735"/>
                    <a:gd name="T30" fmla="*/ 107 w 735"/>
                    <a:gd name="T31" fmla="*/ 627 h 735"/>
                    <a:gd name="T32" fmla="*/ 184 w 735"/>
                    <a:gd name="T33" fmla="*/ 686 h 735"/>
                    <a:gd name="T34" fmla="*/ 273 w 735"/>
                    <a:gd name="T35" fmla="*/ 722 h 735"/>
                    <a:gd name="T36" fmla="*/ 368 w 735"/>
                    <a:gd name="T37" fmla="*/ 735 h 735"/>
                    <a:gd name="T38" fmla="*/ 463 w 735"/>
                    <a:gd name="T39" fmla="*/ 722 h 735"/>
                    <a:gd name="T40" fmla="*/ 551 w 735"/>
                    <a:gd name="T41" fmla="*/ 686 h 735"/>
                    <a:gd name="T42" fmla="*/ 627 w 735"/>
                    <a:gd name="T43" fmla="*/ 627 h 735"/>
                    <a:gd name="T44" fmla="*/ 686 w 735"/>
                    <a:gd name="T45" fmla="*/ 551 h 735"/>
                    <a:gd name="T46" fmla="*/ 722 w 735"/>
                    <a:gd name="T47" fmla="*/ 463 h 735"/>
                    <a:gd name="T48" fmla="*/ 735 w 735"/>
                    <a:gd name="T49" fmla="*/ 367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7"/>
                      </a:moveTo>
                      <a:lnTo>
                        <a:pt x="722" y="272"/>
                      </a:lnTo>
                      <a:lnTo>
                        <a:pt x="686" y="183"/>
                      </a:lnTo>
                      <a:lnTo>
                        <a:pt x="627" y="107"/>
                      </a:lnTo>
                      <a:lnTo>
                        <a:pt x="551" y="49"/>
                      </a:lnTo>
                      <a:lnTo>
                        <a:pt x="463" y="13"/>
                      </a:lnTo>
                      <a:lnTo>
                        <a:pt x="368" y="0"/>
                      </a:lnTo>
                      <a:lnTo>
                        <a:pt x="273" y="13"/>
                      </a:lnTo>
                      <a:lnTo>
                        <a:pt x="184" y="49"/>
                      </a:lnTo>
                      <a:lnTo>
                        <a:pt x="107" y="107"/>
                      </a:lnTo>
                      <a:lnTo>
                        <a:pt x="50" y="183"/>
                      </a:lnTo>
                      <a:lnTo>
                        <a:pt x="12" y="272"/>
                      </a:lnTo>
                      <a:lnTo>
                        <a:pt x="0" y="367"/>
                      </a:lnTo>
                      <a:lnTo>
                        <a:pt x="12" y="463"/>
                      </a:lnTo>
                      <a:lnTo>
                        <a:pt x="50" y="551"/>
                      </a:lnTo>
                      <a:lnTo>
                        <a:pt x="107" y="627"/>
                      </a:lnTo>
                      <a:lnTo>
                        <a:pt x="184" y="686"/>
                      </a:lnTo>
                      <a:lnTo>
                        <a:pt x="273" y="722"/>
                      </a:lnTo>
                      <a:lnTo>
                        <a:pt x="368" y="735"/>
                      </a:lnTo>
                      <a:lnTo>
                        <a:pt x="463" y="722"/>
                      </a:lnTo>
                      <a:lnTo>
                        <a:pt x="551" y="686"/>
                      </a:lnTo>
                      <a:lnTo>
                        <a:pt x="627" y="627"/>
                      </a:lnTo>
                      <a:lnTo>
                        <a:pt x="686" y="551"/>
                      </a:lnTo>
                      <a:lnTo>
                        <a:pt x="722" y="463"/>
                      </a:lnTo>
                      <a:lnTo>
                        <a:pt x="735" y="367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5" name="Freeform 148"/>
                <p:cNvSpPr>
                  <a:spLocks/>
                </p:cNvSpPr>
                <p:nvPr/>
              </p:nvSpPr>
              <p:spPr bwMode="auto">
                <a:xfrm>
                  <a:off x="3765" y="1238"/>
                  <a:ext cx="67" cy="67"/>
                </a:xfrm>
                <a:custGeom>
                  <a:avLst/>
                  <a:gdLst>
                    <a:gd name="T0" fmla="*/ 403 w 403"/>
                    <a:gd name="T1" fmla="*/ 201 h 402"/>
                    <a:gd name="T2" fmla="*/ 393 w 403"/>
                    <a:gd name="T3" fmla="*/ 139 h 402"/>
                    <a:gd name="T4" fmla="*/ 365 w 403"/>
                    <a:gd name="T5" fmla="*/ 82 h 402"/>
                    <a:gd name="T6" fmla="*/ 320 w 403"/>
                    <a:gd name="T7" fmla="*/ 39 h 402"/>
                    <a:gd name="T8" fmla="*/ 264 w 403"/>
                    <a:gd name="T9" fmla="*/ 10 h 402"/>
                    <a:gd name="T10" fmla="*/ 202 w 403"/>
                    <a:gd name="T11" fmla="*/ 0 h 402"/>
                    <a:gd name="T12" fmla="*/ 139 w 403"/>
                    <a:gd name="T13" fmla="*/ 10 h 402"/>
                    <a:gd name="T14" fmla="*/ 83 w 403"/>
                    <a:gd name="T15" fmla="*/ 39 h 402"/>
                    <a:gd name="T16" fmla="*/ 39 w 403"/>
                    <a:gd name="T17" fmla="*/ 82 h 402"/>
                    <a:gd name="T18" fmla="*/ 10 w 403"/>
                    <a:gd name="T19" fmla="*/ 139 h 402"/>
                    <a:gd name="T20" fmla="*/ 0 w 403"/>
                    <a:gd name="T21" fmla="*/ 201 h 402"/>
                    <a:gd name="T22" fmla="*/ 10 w 403"/>
                    <a:gd name="T23" fmla="*/ 264 h 402"/>
                    <a:gd name="T24" fmla="*/ 39 w 403"/>
                    <a:gd name="T25" fmla="*/ 320 h 402"/>
                    <a:gd name="T26" fmla="*/ 83 w 403"/>
                    <a:gd name="T27" fmla="*/ 364 h 402"/>
                    <a:gd name="T28" fmla="*/ 139 w 403"/>
                    <a:gd name="T29" fmla="*/ 393 h 402"/>
                    <a:gd name="T30" fmla="*/ 202 w 403"/>
                    <a:gd name="T31" fmla="*/ 402 h 402"/>
                    <a:gd name="T32" fmla="*/ 264 w 403"/>
                    <a:gd name="T33" fmla="*/ 393 h 402"/>
                    <a:gd name="T34" fmla="*/ 320 w 403"/>
                    <a:gd name="T35" fmla="*/ 364 h 402"/>
                    <a:gd name="T36" fmla="*/ 365 w 403"/>
                    <a:gd name="T37" fmla="*/ 320 h 402"/>
                    <a:gd name="T38" fmla="*/ 393 w 403"/>
                    <a:gd name="T39" fmla="*/ 264 h 402"/>
                    <a:gd name="T40" fmla="*/ 403 w 403"/>
                    <a:gd name="T41" fmla="*/ 201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03" h="402">
                      <a:moveTo>
                        <a:pt x="403" y="201"/>
                      </a:moveTo>
                      <a:lnTo>
                        <a:pt x="393" y="139"/>
                      </a:lnTo>
                      <a:lnTo>
                        <a:pt x="365" y="82"/>
                      </a:lnTo>
                      <a:lnTo>
                        <a:pt x="320" y="39"/>
                      </a:lnTo>
                      <a:lnTo>
                        <a:pt x="264" y="10"/>
                      </a:lnTo>
                      <a:lnTo>
                        <a:pt x="202" y="0"/>
                      </a:lnTo>
                      <a:lnTo>
                        <a:pt x="139" y="10"/>
                      </a:lnTo>
                      <a:lnTo>
                        <a:pt x="83" y="39"/>
                      </a:lnTo>
                      <a:lnTo>
                        <a:pt x="39" y="82"/>
                      </a:lnTo>
                      <a:lnTo>
                        <a:pt x="10" y="139"/>
                      </a:lnTo>
                      <a:lnTo>
                        <a:pt x="0" y="201"/>
                      </a:lnTo>
                      <a:lnTo>
                        <a:pt x="10" y="264"/>
                      </a:lnTo>
                      <a:lnTo>
                        <a:pt x="39" y="320"/>
                      </a:lnTo>
                      <a:lnTo>
                        <a:pt x="83" y="364"/>
                      </a:lnTo>
                      <a:lnTo>
                        <a:pt x="139" y="393"/>
                      </a:lnTo>
                      <a:lnTo>
                        <a:pt x="202" y="402"/>
                      </a:lnTo>
                      <a:lnTo>
                        <a:pt x="264" y="393"/>
                      </a:lnTo>
                      <a:lnTo>
                        <a:pt x="320" y="364"/>
                      </a:lnTo>
                      <a:lnTo>
                        <a:pt x="365" y="320"/>
                      </a:lnTo>
                      <a:lnTo>
                        <a:pt x="393" y="264"/>
                      </a:lnTo>
                      <a:lnTo>
                        <a:pt x="403" y="20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6" name="Freeform 147"/>
                <p:cNvSpPr>
                  <a:spLocks/>
                </p:cNvSpPr>
                <p:nvPr/>
              </p:nvSpPr>
              <p:spPr bwMode="auto">
                <a:xfrm>
                  <a:off x="3788" y="1238"/>
                  <a:ext cx="21" cy="1"/>
                </a:xfrm>
                <a:custGeom>
                  <a:avLst/>
                  <a:gdLst>
                    <a:gd name="T0" fmla="*/ 63 w 125"/>
                    <a:gd name="T1" fmla="*/ 0 h 10"/>
                    <a:gd name="T2" fmla="*/ 0 w 125"/>
                    <a:gd name="T3" fmla="*/ 10 h 10"/>
                    <a:gd name="T4" fmla="*/ 125 w 125"/>
                    <a:gd name="T5" fmla="*/ 10 h 10"/>
                    <a:gd name="T6" fmla="*/ 63 w 125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10">
                      <a:moveTo>
                        <a:pt x="63" y="0"/>
                      </a:moveTo>
                      <a:lnTo>
                        <a:pt x="0" y="10"/>
                      </a:lnTo>
                      <a:lnTo>
                        <a:pt x="125" y="1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7" name="Freeform 146"/>
                <p:cNvSpPr>
                  <a:spLocks/>
                </p:cNvSpPr>
                <p:nvPr/>
              </p:nvSpPr>
              <p:spPr bwMode="auto">
                <a:xfrm>
                  <a:off x="3788" y="1238"/>
                  <a:ext cx="21" cy="1"/>
                </a:xfrm>
                <a:custGeom>
                  <a:avLst/>
                  <a:gdLst>
                    <a:gd name="T0" fmla="*/ 63 w 125"/>
                    <a:gd name="T1" fmla="*/ 0 h 10"/>
                    <a:gd name="T2" fmla="*/ 0 w 125"/>
                    <a:gd name="T3" fmla="*/ 10 h 10"/>
                    <a:gd name="T4" fmla="*/ 125 w 125"/>
                    <a:gd name="T5" fmla="*/ 10 h 10"/>
                    <a:gd name="T6" fmla="*/ 63 w 125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10">
                      <a:moveTo>
                        <a:pt x="63" y="0"/>
                      </a:moveTo>
                      <a:lnTo>
                        <a:pt x="0" y="10"/>
                      </a:lnTo>
                      <a:lnTo>
                        <a:pt x="125" y="1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8" name="Freeform 145"/>
                <p:cNvSpPr>
                  <a:spLocks/>
                </p:cNvSpPr>
                <p:nvPr/>
              </p:nvSpPr>
              <p:spPr bwMode="auto">
                <a:xfrm>
                  <a:off x="3779" y="1239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9" name="Freeform 144"/>
                <p:cNvSpPr>
                  <a:spLocks/>
                </p:cNvSpPr>
                <p:nvPr/>
              </p:nvSpPr>
              <p:spPr bwMode="auto">
                <a:xfrm>
                  <a:off x="3779" y="1239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0" name="Freeform 143"/>
                <p:cNvSpPr>
                  <a:spLocks/>
                </p:cNvSpPr>
                <p:nvPr/>
              </p:nvSpPr>
              <p:spPr bwMode="auto">
                <a:xfrm>
                  <a:off x="3788" y="1239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5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1" name="Freeform 142"/>
                <p:cNvSpPr>
                  <a:spLocks/>
                </p:cNvSpPr>
                <p:nvPr/>
              </p:nvSpPr>
              <p:spPr bwMode="auto">
                <a:xfrm>
                  <a:off x="3788" y="1239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5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2" name="Freeform 141"/>
                <p:cNvSpPr>
                  <a:spLocks/>
                </p:cNvSpPr>
                <p:nvPr/>
              </p:nvSpPr>
              <p:spPr bwMode="auto">
                <a:xfrm>
                  <a:off x="3771" y="1244"/>
                  <a:ext cx="54" cy="7"/>
                </a:xfrm>
                <a:custGeom>
                  <a:avLst/>
                  <a:gdLst>
                    <a:gd name="T0" fmla="*/ 44 w 326"/>
                    <a:gd name="T1" fmla="*/ 0 h 43"/>
                    <a:gd name="T2" fmla="*/ 0 w 326"/>
                    <a:gd name="T3" fmla="*/ 43 h 43"/>
                    <a:gd name="T4" fmla="*/ 326 w 326"/>
                    <a:gd name="T5" fmla="*/ 43 h 43"/>
                    <a:gd name="T6" fmla="*/ 44 w 326"/>
                    <a:gd name="T7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3">
                      <a:moveTo>
                        <a:pt x="44" y="0"/>
                      </a:moveTo>
                      <a:lnTo>
                        <a:pt x="0" y="43"/>
                      </a:lnTo>
                      <a:lnTo>
                        <a:pt x="326" y="43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3" name="Freeform 140"/>
                <p:cNvSpPr>
                  <a:spLocks/>
                </p:cNvSpPr>
                <p:nvPr/>
              </p:nvSpPr>
              <p:spPr bwMode="auto">
                <a:xfrm>
                  <a:off x="3771" y="1244"/>
                  <a:ext cx="54" cy="7"/>
                </a:xfrm>
                <a:custGeom>
                  <a:avLst/>
                  <a:gdLst>
                    <a:gd name="T0" fmla="*/ 44 w 326"/>
                    <a:gd name="T1" fmla="*/ 0 h 43"/>
                    <a:gd name="T2" fmla="*/ 0 w 326"/>
                    <a:gd name="T3" fmla="*/ 43 h 43"/>
                    <a:gd name="T4" fmla="*/ 326 w 326"/>
                    <a:gd name="T5" fmla="*/ 43 h 43"/>
                    <a:gd name="T6" fmla="*/ 44 w 326"/>
                    <a:gd name="T7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3">
                      <a:moveTo>
                        <a:pt x="44" y="0"/>
                      </a:moveTo>
                      <a:lnTo>
                        <a:pt x="0" y="43"/>
                      </a:lnTo>
                      <a:lnTo>
                        <a:pt x="326" y="43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4" name="Freeform 139"/>
                <p:cNvSpPr>
                  <a:spLocks/>
                </p:cNvSpPr>
                <p:nvPr/>
              </p:nvSpPr>
              <p:spPr bwMode="auto">
                <a:xfrm>
                  <a:off x="3779" y="1244"/>
                  <a:ext cx="46" cy="7"/>
                </a:xfrm>
                <a:custGeom>
                  <a:avLst/>
                  <a:gdLst>
                    <a:gd name="T0" fmla="*/ 0 w 282"/>
                    <a:gd name="T1" fmla="*/ 0 h 43"/>
                    <a:gd name="T2" fmla="*/ 237 w 282"/>
                    <a:gd name="T3" fmla="*/ 0 h 43"/>
                    <a:gd name="T4" fmla="*/ 282 w 282"/>
                    <a:gd name="T5" fmla="*/ 43 h 43"/>
                    <a:gd name="T6" fmla="*/ 0 w 282"/>
                    <a:gd name="T7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3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2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5" name="Freeform 138"/>
                <p:cNvSpPr>
                  <a:spLocks/>
                </p:cNvSpPr>
                <p:nvPr/>
              </p:nvSpPr>
              <p:spPr bwMode="auto">
                <a:xfrm>
                  <a:off x="3779" y="1244"/>
                  <a:ext cx="46" cy="7"/>
                </a:xfrm>
                <a:custGeom>
                  <a:avLst/>
                  <a:gdLst>
                    <a:gd name="T0" fmla="*/ 0 w 282"/>
                    <a:gd name="T1" fmla="*/ 0 h 43"/>
                    <a:gd name="T2" fmla="*/ 237 w 282"/>
                    <a:gd name="T3" fmla="*/ 0 h 43"/>
                    <a:gd name="T4" fmla="*/ 282 w 282"/>
                    <a:gd name="T5" fmla="*/ 43 h 43"/>
                    <a:gd name="T6" fmla="*/ 0 w 282"/>
                    <a:gd name="T7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3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2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6" name="Freeform 137"/>
                <p:cNvSpPr>
                  <a:spLocks/>
                </p:cNvSpPr>
                <p:nvPr/>
              </p:nvSpPr>
              <p:spPr bwMode="auto">
                <a:xfrm>
                  <a:off x="3766" y="1251"/>
                  <a:ext cx="64" cy="10"/>
                </a:xfrm>
                <a:custGeom>
                  <a:avLst/>
                  <a:gdLst>
                    <a:gd name="T0" fmla="*/ 29 w 383"/>
                    <a:gd name="T1" fmla="*/ 0 h 57"/>
                    <a:gd name="T2" fmla="*/ 0 w 383"/>
                    <a:gd name="T3" fmla="*/ 57 h 57"/>
                    <a:gd name="T4" fmla="*/ 383 w 383"/>
                    <a:gd name="T5" fmla="*/ 57 h 57"/>
                    <a:gd name="T6" fmla="*/ 29 w 383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7">
                      <a:moveTo>
                        <a:pt x="29" y="0"/>
                      </a:moveTo>
                      <a:lnTo>
                        <a:pt x="0" y="57"/>
                      </a:lnTo>
                      <a:lnTo>
                        <a:pt x="383" y="57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7" name="Freeform 136"/>
                <p:cNvSpPr>
                  <a:spLocks/>
                </p:cNvSpPr>
                <p:nvPr/>
              </p:nvSpPr>
              <p:spPr bwMode="auto">
                <a:xfrm>
                  <a:off x="3766" y="1251"/>
                  <a:ext cx="64" cy="10"/>
                </a:xfrm>
                <a:custGeom>
                  <a:avLst/>
                  <a:gdLst>
                    <a:gd name="T0" fmla="*/ 29 w 383"/>
                    <a:gd name="T1" fmla="*/ 0 h 57"/>
                    <a:gd name="T2" fmla="*/ 0 w 383"/>
                    <a:gd name="T3" fmla="*/ 57 h 57"/>
                    <a:gd name="T4" fmla="*/ 383 w 383"/>
                    <a:gd name="T5" fmla="*/ 57 h 57"/>
                    <a:gd name="T6" fmla="*/ 29 w 383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7">
                      <a:moveTo>
                        <a:pt x="29" y="0"/>
                      </a:moveTo>
                      <a:lnTo>
                        <a:pt x="0" y="57"/>
                      </a:lnTo>
                      <a:lnTo>
                        <a:pt x="383" y="57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8" name="Freeform 135"/>
                <p:cNvSpPr>
                  <a:spLocks/>
                </p:cNvSpPr>
                <p:nvPr/>
              </p:nvSpPr>
              <p:spPr bwMode="auto">
                <a:xfrm>
                  <a:off x="3771" y="1251"/>
                  <a:ext cx="59" cy="10"/>
                </a:xfrm>
                <a:custGeom>
                  <a:avLst/>
                  <a:gdLst>
                    <a:gd name="T0" fmla="*/ 0 w 354"/>
                    <a:gd name="T1" fmla="*/ 0 h 57"/>
                    <a:gd name="T2" fmla="*/ 326 w 354"/>
                    <a:gd name="T3" fmla="*/ 0 h 57"/>
                    <a:gd name="T4" fmla="*/ 354 w 354"/>
                    <a:gd name="T5" fmla="*/ 57 h 57"/>
                    <a:gd name="T6" fmla="*/ 0 w 354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7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9" name="Freeform 134"/>
                <p:cNvSpPr>
                  <a:spLocks/>
                </p:cNvSpPr>
                <p:nvPr/>
              </p:nvSpPr>
              <p:spPr bwMode="auto">
                <a:xfrm>
                  <a:off x="3771" y="1251"/>
                  <a:ext cx="59" cy="10"/>
                </a:xfrm>
                <a:custGeom>
                  <a:avLst/>
                  <a:gdLst>
                    <a:gd name="T0" fmla="*/ 0 w 354"/>
                    <a:gd name="T1" fmla="*/ 0 h 57"/>
                    <a:gd name="T2" fmla="*/ 326 w 354"/>
                    <a:gd name="T3" fmla="*/ 0 h 57"/>
                    <a:gd name="T4" fmla="*/ 354 w 354"/>
                    <a:gd name="T5" fmla="*/ 57 h 57"/>
                    <a:gd name="T6" fmla="*/ 0 w 354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7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0" name="Freeform 133"/>
                <p:cNvSpPr>
                  <a:spLocks/>
                </p:cNvSpPr>
                <p:nvPr/>
              </p:nvSpPr>
              <p:spPr bwMode="auto">
                <a:xfrm>
                  <a:off x="3765" y="1261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1" name="Freeform 132"/>
                <p:cNvSpPr>
                  <a:spLocks/>
                </p:cNvSpPr>
                <p:nvPr/>
              </p:nvSpPr>
              <p:spPr bwMode="auto">
                <a:xfrm>
                  <a:off x="3765" y="1261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2" name="Freeform 131"/>
                <p:cNvSpPr>
                  <a:spLocks/>
                </p:cNvSpPr>
                <p:nvPr/>
              </p:nvSpPr>
              <p:spPr bwMode="auto">
                <a:xfrm>
                  <a:off x="3766" y="1261"/>
                  <a:ext cx="66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3" name="Freeform 130"/>
                <p:cNvSpPr>
                  <a:spLocks/>
                </p:cNvSpPr>
                <p:nvPr/>
              </p:nvSpPr>
              <p:spPr bwMode="auto">
                <a:xfrm>
                  <a:off x="3766" y="1261"/>
                  <a:ext cx="66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4" name="Freeform 129"/>
                <p:cNvSpPr>
                  <a:spLocks/>
                </p:cNvSpPr>
                <p:nvPr/>
              </p:nvSpPr>
              <p:spPr bwMode="auto">
                <a:xfrm>
                  <a:off x="3765" y="1271"/>
                  <a:ext cx="65" cy="11"/>
                </a:xfrm>
                <a:custGeom>
                  <a:avLst/>
                  <a:gdLst>
                    <a:gd name="T0" fmla="*/ 0 w 393"/>
                    <a:gd name="T1" fmla="*/ 0 h 63"/>
                    <a:gd name="T2" fmla="*/ 10 w 393"/>
                    <a:gd name="T3" fmla="*/ 63 h 63"/>
                    <a:gd name="T4" fmla="*/ 393 w 393"/>
                    <a:gd name="T5" fmla="*/ 63 h 63"/>
                    <a:gd name="T6" fmla="*/ 0 w 393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3">
                      <a:moveTo>
                        <a:pt x="0" y="0"/>
                      </a:moveTo>
                      <a:lnTo>
                        <a:pt x="10" y="63"/>
                      </a:lnTo>
                      <a:lnTo>
                        <a:pt x="393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5" name="Freeform 128"/>
                <p:cNvSpPr>
                  <a:spLocks/>
                </p:cNvSpPr>
                <p:nvPr/>
              </p:nvSpPr>
              <p:spPr bwMode="auto">
                <a:xfrm>
                  <a:off x="3765" y="1271"/>
                  <a:ext cx="65" cy="11"/>
                </a:xfrm>
                <a:custGeom>
                  <a:avLst/>
                  <a:gdLst>
                    <a:gd name="T0" fmla="*/ 0 w 393"/>
                    <a:gd name="T1" fmla="*/ 0 h 63"/>
                    <a:gd name="T2" fmla="*/ 10 w 393"/>
                    <a:gd name="T3" fmla="*/ 63 h 63"/>
                    <a:gd name="T4" fmla="*/ 393 w 393"/>
                    <a:gd name="T5" fmla="*/ 63 h 63"/>
                    <a:gd name="T6" fmla="*/ 0 w 393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3">
                      <a:moveTo>
                        <a:pt x="0" y="0"/>
                      </a:moveTo>
                      <a:lnTo>
                        <a:pt x="10" y="63"/>
                      </a:lnTo>
                      <a:lnTo>
                        <a:pt x="393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6" name="Freeform 127"/>
                <p:cNvSpPr>
                  <a:spLocks/>
                </p:cNvSpPr>
                <p:nvPr/>
              </p:nvSpPr>
              <p:spPr bwMode="auto">
                <a:xfrm>
                  <a:off x="3765" y="1271"/>
                  <a:ext cx="67" cy="11"/>
                </a:xfrm>
                <a:custGeom>
                  <a:avLst/>
                  <a:gdLst>
                    <a:gd name="T0" fmla="*/ 0 w 403"/>
                    <a:gd name="T1" fmla="*/ 0 h 63"/>
                    <a:gd name="T2" fmla="*/ 403 w 403"/>
                    <a:gd name="T3" fmla="*/ 0 h 63"/>
                    <a:gd name="T4" fmla="*/ 393 w 403"/>
                    <a:gd name="T5" fmla="*/ 63 h 63"/>
                    <a:gd name="T6" fmla="*/ 0 w 403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3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7" name="Freeform 126"/>
                <p:cNvSpPr>
                  <a:spLocks/>
                </p:cNvSpPr>
                <p:nvPr/>
              </p:nvSpPr>
              <p:spPr bwMode="auto">
                <a:xfrm>
                  <a:off x="3765" y="1271"/>
                  <a:ext cx="67" cy="11"/>
                </a:xfrm>
                <a:custGeom>
                  <a:avLst/>
                  <a:gdLst>
                    <a:gd name="T0" fmla="*/ 0 w 403"/>
                    <a:gd name="T1" fmla="*/ 0 h 63"/>
                    <a:gd name="T2" fmla="*/ 403 w 403"/>
                    <a:gd name="T3" fmla="*/ 0 h 63"/>
                    <a:gd name="T4" fmla="*/ 393 w 403"/>
                    <a:gd name="T5" fmla="*/ 63 h 63"/>
                    <a:gd name="T6" fmla="*/ 0 w 403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3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8" name="Freeform 125"/>
                <p:cNvSpPr>
                  <a:spLocks/>
                </p:cNvSpPr>
                <p:nvPr/>
              </p:nvSpPr>
              <p:spPr bwMode="auto">
                <a:xfrm>
                  <a:off x="3766" y="1282"/>
                  <a:ext cx="59" cy="9"/>
                </a:xfrm>
                <a:custGeom>
                  <a:avLst/>
                  <a:gdLst>
                    <a:gd name="T0" fmla="*/ 0 w 355"/>
                    <a:gd name="T1" fmla="*/ 0 h 56"/>
                    <a:gd name="T2" fmla="*/ 29 w 355"/>
                    <a:gd name="T3" fmla="*/ 56 h 56"/>
                    <a:gd name="T4" fmla="*/ 355 w 355"/>
                    <a:gd name="T5" fmla="*/ 56 h 56"/>
                    <a:gd name="T6" fmla="*/ 0 w 35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6">
                      <a:moveTo>
                        <a:pt x="0" y="0"/>
                      </a:moveTo>
                      <a:lnTo>
                        <a:pt x="29" y="56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9" name="Freeform 124"/>
                <p:cNvSpPr>
                  <a:spLocks/>
                </p:cNvSpPr>
                <p:nvPr/>
              </p:nvSpPr>
              <p:spPr bwMode="auto">
                <a:xfrm>
                  <a:off x="3766" y="1282"/>
                  <a:ext cx="59" cy="9"/>
                </a:xfrm>
                <a:custGeom>
                  <a:avLst/>
                  <a:gdLst>
                    <a:gd name="T0" fmla="*/ 0 w 355"/>
                    <a:gd name="T1" fmla="*/ 0 h 56"/>
                    <a:gd name="T2" fmla="*/ 29 w 355"/>
                    <a:gd name="T3" fmla="*/ 56 h 56"/>
                    <a:gd name="T4" fmla="*/ 355 w 355"/>
                    <a:gd name="T5" fmla="*/ 56 h 56"/>
                    <a:gd name="T6" fmla="*/ 0 w 355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6">
                      <a:moveTo>
                        <a:pt x="0" y="0"/>
                      </a:moveTo>
                      <a:lnTo>
                        <a:pt x="29" y="56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0" name="Freeform 123"/>
                <p:cNvSpPr>
                  <a:spLocks/>
                </p:cNvSpPr>
                <p:nvPr/>
              </p:nvSpPr>
              <p:spPr bwMode="auto">
                <a:xfrm>
                  <a:off x="3766" y="1282"/>
                  <a:ext cx="64" cy="9"/>
                </a:xfrm>
                <a:custGeom>
                  <a:avLst/>
                  <a:gdLst>
                    <a:gd name="T0" fmla="*/ 0 w 383"/>
                    <a:gd name="T1" fmla="*/ 0 h 56"/>
                    <a:gd name="T2" fmla="*/ 383 w 383"/>
                    <a:gd name="T3" fmla="*/ 0 h 56"/>
                    <a:gd name="T4" fmla="*/ 355 w 383"/>
                    <a:gd name="T5" fmla="*/ 56 h 56"/>
                    <a:gd name="T6" fmla="*/ 0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1" name="Freeform 122"/>
                <p:cNvSpPr>
                  <a:spLocks/>
                </p:cNvSpPr>
                <p:nvPr/>
              </p:nvSpPr>
              <p:spPr bwMode="auto">
                <a:xfrm>
                  <a:off x="3766" y="1282"/>
                  <a:ext cx="64" cy="9"/>
                </a:xfrm>
                <a:custGeom>
                  <a:avLst/>
                  <a:gdLst>
                    <a:gd name="T0" fmla="*/ 0 w 383"/>
                    <a:gd name="T1" fmla="*/ 0 h 56"/>
                    <a:gd name="T2" fmla="*/ 383 w 383"/>
                    <a:gd name="T3" fmla="*/ 0 h 56"/>
                    <a:gd name="T4" fmla="*/ 355 w 383"/>
                    <a:gd name="T5" fmla="*/ 56 h 56"/>
                    <a:gd name="T6" fmla="*/ 0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5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2" name="Freeform 121"/>
                <p:cNvSpPr>
                  <a:spLocks/>
                </p:cNvSpPr>
                <p:nvPr/>
              </p:nvSpPr>
              <p:spPr bwMode="auto">
                <a:xfrm>
                  <a:off x="3771" y="1291"/>
                  <a:ext cx="47" cy="7"/>
                </a:xfrm>
                <a:custGeom>
                  <a:avLst/>
                  <a:gdLst>
                    <a:gd name="T0" fmla="*/ 0 w 281"/>
                    <a:gd name="T1" fmla="*/ 0 h 44"/>
                    <a:gd name="T2" fmla="*/ 44 w 281"/>
                    <a:gd name="T3" fmla="*/ 44 h 44"/>
                    <a:gd name="T4" fmla="*/ 281 w 281"/>
                    <a:gd name="T5" fmla="*/ 44 h 44"/>
                    <a:gd name="T6" fmla="*/ 0 w 281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4">
                      <a:moveTo>
                        <a:pt x="0" y="0"/>
                      </a:moveTo>
                      <a:lnTo>
                        <a:pt x="44" y="44"/>
                      </a:lnTo>
                      <a:lnTo>
                        <a:pt x="281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3" name="Freeform 120"/>
                <p:cNvSpPr>
                  <a:spLocks/>
                </p:cNvSpPr>
                <p:nvPr/>
              </p:nvSpPr>
              <p:spPr bwMode="auto">
                <a:xfrm>
                  <a:off x="3771" y="1291"/>
                  <a:ext cx="47" cy="7"/>
                </a:xfrm>
                <a:custGeom>
                  <a:avLst/>
                  <a:gdLst>
                    <a:gd name="T0" fmla="*/ 0 w 281"/>
                    <a:gd name="T1" fmla="*/ 0 h 44"/>
                    <a:gd name="T2" fmla="*/ 44 w 281"/>
                    <a:gd name="T3" fmla="*/ 44 h 44"/>
                    <a:gd name="T4" fmla="*/ 281 w 281"/>
                    <a:gd name="T5" fmla="*/ 44 h 44"/>
                    <a:gd name="T6" fmla="*/ 0 w 281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4">
                      <a:moveTo>
                        <a:pt x="0" y="0"/>
                      </a:moveTo>
                      <a:lnTo>
                        <a:pt x="44" y="44"/>
                      </a:lnTo>
                      <a:lnTo>
                        <a:pt x="281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4" name="Freeform 119"/>
                <p:cNvSpPr>
                  <a:spLocks/>
                </p:cNvSpPr>
                <p:nvPr/>
              </p:nvSpPr>
              <p:spPr bwMode="auto">
                <a:xfrm>
                  <a:off x="3771" y="1291"/>
                  <a:ext cx="54" cy="7"/>
                </a:xfrm>
                <a:custGeom>
                  <a:avLst/>
                  <a:gdLst>
                    <a:gd name="T0" fmla="*/ 0 w 326"/>
                    <a:gd name="T1" fmla="*/ 0 h 44"/>
                    <a:gd name="T2" fmla="*/ 326 w 326"/>
                    <a:gd name="T3" fmla="*/ 0 h 44"/>
                    <a:gd name="T4" fmla="*/ 281 w 326"/>
                    <a:gd name="T5" fmla="*/ 44 h 44"/>
                    <a:gd name="T6" fmla="*/ 0 w 326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4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1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5" name="Freeform 118"/>
                <p:cNvSpPr>
                  <a:spLocks/>
                </p:cNvSpPr>
                <p:nvPr/>
              </p:nvSpPr>
              <p:spPr bwMode="auto">
                <a:xfrm>
                  <a:off x="3771" y="1291"/>
                  <a:ext cx="54" cy="7"/>
                </a:xfrm>
                <a:custGeom>
                  <a:avLst/>
                  <a:gdLst>
                    <a:gd name="T0" fmla="*/ 0 w 326"/>
                    <a:gd name="T1" fmla="*/ 0 h 44"/>
                    <a:gd name="T2" fmla="*/ 326 w 326"/>
                    <a:gd name="T3" fmla="*/ 0 h 44"/>
                    <a:gd name="T4" fmla="*/ 281 w 326"/>
                    <a:gd name="T5" fmla="*/ 44 h 44"/>
                    <a:gd name="T6" fmla="*/ 0 w 326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4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1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6" name="Line 117"/>
                <p:cNvSpPr>
                  <a:spLocks noChangeShapeType="1"/>
                </p:cNvSpPr>
                <p:nvPr/>
              </p:nvSpPr>
              <p:spPr bwMode="auto">
                <a:xfrm>
                  <a:off x="4081" y="782"/>
                  <a:ext cx="0" cy="24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stealth" w="sm" len="med"/>
                  <a:tailEnd type="stealth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7" name="Line 116"/>
                <p:cNvSpPr>
                  <a:spLocks noChangeShapeType="1"/>
                </p:cNvSpPr>
                <p:nvPr/>
              </p:nvSpPr>
              <p:spPr bwMode="auto">
                <a:xfrm>
                  <a:off x="3788" y="778"/>
                  <a:ext cx="43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8" name="Line 115"/>
                <p:cNvSpPr>
                  <a:spLocks noChangeShapeType="1"/>
                </p:cNvSpPr>
                <p:nvPr/>
              </p:nvSpPr>
              <p:spPr bwMode="auto">
                <a:xfrm>
                  <a:off x="3788" y="1023"/>
                  <a:ext cx="43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9" name="Rectangle 114"/>
                <p:cNvSpPr>
                  <a:spLocks noChangeArrowheads="1"/>
                </p:cNvSpPr>
                <p:nvPr/>
              </p:nvSpPr>
              <p:spPr bwMode="auto">
                <a:xfrm>
                  <a:off x="4031" y="825"/>
                  <a:ext cx="445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med"/>
                      <a:tailEnd type="none" w="sm" len="med"/>
                    </a14:hiddenLine>
                  </a:ext>
                </a:extLst>
              </p:spPr>
              <p:txBody>
                <a:bodyPr vert="horz" wrap="square" lIns="71323" tIns="35662" rIns="71323" bIns="3566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900" b="0" i="1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L</a:t>
                  </a:r>
                  <a:r>
                    <a:rPr kumimoji="0" lang="en-GB" sz="9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/6 </a:t>
                  </a: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70" name="Freeform 113"/>
                <p:cNvSpPr>
                  <a:spLocks/>
                </p:cNvSpPr>
                <p:nvPr/>
              </p:nvSpPr>
              <p:spPr bwMode="auto">
                <a:xfrm>
                  <a:off x="3779" y="1298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56 w 181"/>
                    <a:gd name="T3" fmla="*/ 29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1" name="Freeform 112"/>
                <p:cNvSpPr>
                  <a:spLocks/>
                </p:cNvSpPr>
                <p:nvPr/>
              </p:nvSpPr>
              <p:spPr bwMode="auto">
                <a:xfrm>
                  <a:off x="3779" y="1298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56 w 181"/>
                    <a:gd name="T3" fmla="*/ 29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56" y="29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2" name="Freeform 111"/>
                <p:cNvSpPr>
                  <a:spLocks/>
                </p:cNvSpPr>
                <p:nvPr/>
              </p:nvSpPr>
              <p:spPr bwMode="auto">
                <a:xfrm>
                  <a:off x="3779" y="1298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1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3" name="Freeform 110"/>
                <p:cNvSpPr>
                  <a:spLocks/>
                </p:cNvSpPr>
                <p:nvPr/>
              </p:nvSpPr>
              <p:spPr bwMode="auto">
                <a:xfrm>
                  <a:off x="3779" y="1298"/>
                  <a:ext cx="39" cy="5"/>
                </a:xfrm>
                <a:custGeom>
                  <a:avLst/>
                  <a:gdLst>
                    <a:gd name="T0" fmla="*/ 0 w 237"/>
                    <a:gd name="T1" fmla="*/ 0 h 29"/>
                    <a:gd name="T2" fmla="*/ 237 w 237"/>
                    <a:gd name="T3" fmla="*/ 0 h 29"/>
                    <a:gd name="T4" fmla="*/ 181 w 237"/>
                    <a:gd name="T5" fmla="*/ 29 h 29"/>
                    <a:gd name="T6" fmla="*/ 0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4" name="Freeform 109"/>
                <p:cNvSpPr>
                  <a:spLocks/>
                </p:cNvSpPr>
                <p:nvPr/>
              </p:nvSpPr>
              <p:spPr bwMode="auto">
                <a:xfrm>
                  <a:off x="3788" y="1303"/>
                  <a:ext cx="21" cy="2"/>
                </a:xfrm>
                <a:custGeom>
                  <a:avLst/>
                  <a:gdLst>
                    <a:gd name="T0" fmla="*/ 0 w 125"/>
                    <a:gd name="T1" fmla="*/ 0 h 9"/>
                    <a:gd name="T2" fmla="*/ 125 w 125"/>
                    <a:gd name="T3" fmla="*/ 0 h 9"/>
                    <a:gd name="T4" fmla="*/ 63 w 125"/>
                    <a:gd name="T5" fmla="*/ 9 h 9"/>
                    <a:gd name="T6" fmla="*/ 0 w 12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9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63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5" name="Freeform 108"/>
                <p:cNvSpPr>
                  <a:spLocks/>
                </p:cNvSpPr>
                <p:nvPr/>
              </p:nvSpPr>
              <p:spPr bwMode="auto">
                <a:xfrm>
                  <a:off x="3788" y="1303"/>
                  <a:ext cx="21" cy="2"/>
                </a:xfrm>
                <a:custGeom>
                  <a:avLst/>
                  <a:gdLst>
                    <a:gd name="T0" fmla="*/ 0 w 125"/>
                    <a:gd name="T1" fmla="*/ 0 h 9"/>
                    <a:gd name="T2" fmla="*/ 125 w 125"/>
                    <a:gd name="T3" fmla="*/ 0 h 9"/>
                    <a:gd name="T4" fmla="*/ 63 w 125"/>
                    <a:gd name="T5" fmla="*/ 9 h 9"/>
                    <a:gd name="T6" fmla="*/ 0 w 12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9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63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6" name="Freeform 107"/>
                <p:cNvSpPr>
                  <a:spLocks/>
                </p:cNvSpPr>
                <p:nvPr/>
              </p:nvSpPr>
              <p:spPr bwMode="auto">
                <a:xfrm>
                  <a:off x="3737" y="1455"/>
                  <a:ext cx="122" cy="122"/>
                </a:xfrm>
                <a:custGeom>
                  <a:avLst/>
                  <a:gdLst>
                    <a:gd name="T0" fmla="*/ 735 w 735"/>
                    <a:gd name="T1" fmla="*/ 368 h 735"/>
                    <a:gd name="T2" fmla="*/ 722 w 735"/>
                    <a:gd name="T3" fmla="*/ 274 h 735"/>
                    <a:gd name="T4" fmla="*/ 686 w 735"/>
                    <a:gd name="T5" fmla="*/ 184 h 735"/>
                    <a:gd name="T6" fmla="*/ 627 w 735"/>
                    <a:gd name="T7" fmla="*/ 108 h 735"/>
                    <a:gd name="T8" fmla="*/ 551 w 735"/>
                    <a:gd name="T9" fmla="*/ 50 h 735"/>
                    <a:gd name="T10" fmla="*/ 463 w 735"/>
                    <a:gd name="T11" fmla="*/ 13 h 735"/>
                    <a:gd name="T12" fmla="*/ 368 w 735"/>
                    <a:gd name="T13" fmla="*/ 0 h 735"/>
                    <a:gd name="T14" fmla="*/ 273 w 735"/>
                    <a:gd name="T15" fmla="*/ 13 h 735"/>
                    <a:gd name="T16" fmla="*/ 184 w 735"/>
                    <a:gd name="T17" fmla="*/ 50 h 735"/>
                    <a:gd name="T18" fmla="*/ 107 w 735"/>
                    <a:gd name="T19" fmla="*/ 108 h 735"/>
                    <a:gd name="T20" fmla="*/ 50 w 735"/>
                    <a:gd name="T21" fmla="*/ 184 h 735"/>
                    <a:gd name="T22" fmla="*/ 12 w 735"/>
                    <a:gd name="T23" fmla="*/ 274 h 735"/>
                    <a:gd name="T24" fmla="*/ 0 w 735"/>
                    <a:gd name="T25" fmla="*/ 368 h 735"/>
                    <a:gd name="T26" fmla="*/ 12 w 735"/>
                    <a:gd name="T27" fmla="*/ 463 h 735"/>
                    <a:gd name="T28" fmla="*/ 50 w 735"/>
                    <a:gd name="T29" fmla="*/ 552 h 735"/>
                    <a:gd name="T30" fmla="*/ 107 w 735"/>
                    <a:gd name="T31" fmla="*/ 628 h 735"/>
                    <a:gd name="T32" fmla="*/ 184 w 735"/>
                    <a:gd name="T33" fmla="*/ 686 h 735"/>
                    <a:gd name="T34" fmla="*/ 273 w 735"/>
                    <a:gd name="T35" fmla="*/ 723 h 735"/>
                    <a:gd name="T36" fmla="*/ 368 w 735"/>
                    <a:gd name="T37" fmla="*/ 735 h 735"/>
                    <a:gd name="T38" fmla="*/ 463 w 735"/>
                    <a:gd name="T39" fmla="*/ 723 h 735"/>
                    <a:gd name="T40" fmla="*/ 551 w 735"/>
                    <a:gd name="T41" fmla="*/ 686 h 735"/>
                    <a:gd name="T42" fmla="*/ 627 w 735"/>
                    <a:gd name="T43" fmla="*/ 628 h 735"/>
                    <a:gd name="T44" fmla="*/ 686 w 735"/>
                    <a:gd name="T45" fmla="*/ 552 h 735"/>
                    <a:gd name="T46" fmla="*/ 722 w 735"/>
                    <a:gd name="T47" fmla="*/ 463 h 735"/>
                    <a:gd name="T48" fmla="*/ 735 w 735"/>
                    <a:gd name="T49" fmla="*/ 368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8"/>
                      </a:moveTo>
                      <a:lnTo>
                        <a:pt x="722" y="274"/>
                      </a:lnTo>
                      <a:lnTo>
                        <a:pt x="686" y="184"/>
                      </a:lnTo>
                      <a:lnTo>
                        <a:pt x="627" y="108"/>
                      </a:lnTo>
                      <a:lnTo>
                        <a:pt x="551" y="50"/>
                      </a:lnTo>
                      <a:lnTo>
                        <a:pt x="463" y="13"/>
                      </a:lnTo>
                      <a:lnTo>
                        <a:pt x="368" y="0"/>
                      </a:lnTo>
                      <a:lnTo>
                        <a:pt x="273" y="13"/>
                      </a:lnTo>
                      <a:lnTo>
                        <a:pt x="184" y="50"/>
                      </a:lnTo>
                      <a:lnTo>
                        <a:pt x="107" y="108"/>
                      </a:lnTo>
                      <a:lnTo>
                        <a:pt x="50" y="184"/>
                      </a:lnTo>
                      <a:lnTo>
                        <a:pt x="12" y="274"/>
                      </a:lnTo>
                      <a:lnTo>
                        <a:pt x="0" y="368"/>
                      </a:lnTo>
                      <a:lnTo>
                        <a:pt x="12" y="463"/>
                      </a:lnTo>
                      <a:lnTo>
                        <a:pt x="50" y="552"/>
                      </a:lnTo>
                      <a:lnTo>
                        <a:pt x="107" y="628"/>
                      </a:lnTo>
                      <a:lnTo>
                        <a:pt x="184" y="686"/>
                      </a:lnTo>
                      <a:lnTo>
                        <a:pt x="273" y="723"/>
                      </a:lnTo>
                      <a:lnTo>
                        <a:pt x="368" y="735"/>
                      </a:lnTo>
                      <a:lnTo>
                        <a:pt x="463" y="723"/>
                      </a:lnTo>
                      <a:lnTo>
                        <a:pt x="551" y="686"/>
                      </a:lnTo>
                      <a:lnTo>
                        <a:pt x="627" y="628"/>
                      </a:lnTo>
                      <a:lnTo>
                        <a:pt x="686" y="552"/>
                      </a:lnTo>
                      <a:lnTo>
                        <a:pt x="722" y="463"/>
                      </a:lnTo>
                      <a:lnTo>
                        <a:pt x="735" y="36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7" name="Freeform 106"/>
                <p:cNvSpPr>
                  <a:spLocks/>
                </p:cNvSpPr>
                <p:nvPr/>
              </p:nvSpPr>
              <p:spPr bwMode="auto">
                <a:xfrm>
                  <a:off x="3765" y="1483"/>
                  <a:ext cx="67" cy="67"/>
                </a:xfrm>
                <a:custGeom>
                  <a:avLst/>
                  <a:gdLst>
                    <a:gd name="T0" fmla="*/ 403 w 403"/>
                    <a:gd name="T1" fmla="*/ 201 h 403"/>
                    <a:gd name="T2" fmla="*/ 393 w 403"/>
                    <a:gd name="T3" fmla="*/ 139 h 403"/>
                    <a:gd name="T4" fmla="*/ 365 w 403"/>
                    <a:gd name="T5" fmla="*/ 83 h 403"/>
                    <a:gd name="T6" fmla="*/ 320 w 403"/>
                    <a:gd name="T7" fmla="*/ 38 h 403"/>
                    <a:gd name="T8" fmla="*/ 264 w 403"/>
                    <a:gd name="T9" fmla="*/ 9 h 403"/>
                    <a:gd name="T10" fmla="*/ 202 w 403"/>
                    <a:gd name="T11" fmla="*/ 0 h 403"/>
                    <a:gd name="T12" fmla="*/ 139 w 403"/>
                    <a:gd name="T13" fmla="*/ 9 h 403"/>
                    <a:gd name="T14" fmla="*/ 83 w 403"/>
                    <a:gd name="T15" fmla="*/ 38 h 403"/>
                    <a:gd name="T16" fmla="*/ 39 w 403"/>
                    <a:gd name="T17" fmla="*/ 83 h 403"/>
                    <a:gd name="T18" fmla="*/ 10 w 403"/>
                    <a:gd name="T19" fmla="*/ 139 h 403"/>
                    <a:gd name="T20" fmla="*/ 0 w 403"/>
                    <a:gd name="T21" fmla="*/ 201 h 403"/>
                    <a:gd name="T22" fmla="*/ 10 w 403"/>
                    <a:gd name="T23" fmla="*/ 263 h 403"/>
                    <a:gd name="T24" fmla="*/ 39 w 403"/>
                    <a:gd name="T25" fmla="*/ 320 h 403"/>
                    <a:gd name="T26" fmla="*/ 83 w 403"/>
                    <a:gd name="T27" fmla="*/ 364 h 403"/>
                    <a:gd name="T28" fmla="*/ 139 w 403"/>
                    <a:gd name="T29" fmla="*/ 392 h 403"/>
                    <a:gd name="T30" fmla="*/ 202 w 403"/>
                    <a:gd name="T31" fmla="*/ 403 h 403"/>
                    <a:gd name="T32" fmla="*/ 264 w 403"/>
                    <a:gd name="T33" fmla="*/ 392 h 403"/>
                    <a:gd name="T34" fmla="*/ 320 w 403"/>
                    <a:gd name="T35" fmla="*/ 364 h 403"/>
                    <a:gd name="T36" fmla="*/ 365 w 403"/>
                    <a:gd name="T37" fmla="*/ 320 h 403"/>
                    <a:gd name="T38" fmla="*/ 393 w 403"/>
                    <a:gd name="T39" fmla="*/ 263 h 403"/>
                    <a:gd name="T40" fmla="*/ 403 w 403"/>
                    <a:gd name="T41" fmla="*/ 20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03" h="403">
                      <a:moveTo>
                        <a:pt x="403" y="201"/>
                      </a:moveTo>
                      <a:lnTo>
                        <a:pt x="393" y="139"/>
                      </a:lnTo>
                      <a:lnTo>
                        <a:pt x="365" y="83"/>
                      </a:lnTo>
                      <a:lnTo>
                        <a:pt x="320" y="38"/>
                      </a:lnTo>
                      <a:lnTo>
                        <a:pt x="264" y="9"/>
                      </a:lnTo>
                      <a:lnTo>
                        <a:pt x="202" y="0"/>
                      </a:lnTo>
                      <a:lnTo>
                        <a:pt x="139" y="9"/>
                      </a:lnTo>
                      <a:lnTo>
                        <a:pt x="83" y="38"/>
                      </a:lnTo>
                      <a:lnTo>
                        <a:pt x="39" y="83"/>
                      </a:lnTo>
                      <a:lnTo>
                        <a:pt x="10" y="139"/>
                      </a:lnTo>
                      <a:lnTo>
                        <a:pt x="0" y="201"/>
                      </a:lnTo>
                      <a:lnTo>
                        <a:pt x="10" y="263"/>
                      </a:lnTo>
                      <a:lnTo>
                        <a:pt x="39" y="320"/>
                      </a:lnTo>
                      <a:lnTo>
                        <a:pt x="83" y="364"/>
                      </a:lnTo>
                      <a:lnTo>
                        <a:pt x="139" y="392"/>
                      </a:lnTo>
                      <a:lnTo>
                        <a:pt x="202" y="403"/>
                      </a:lnTo>
                      <a:lnTo>
                        <a:pt x="264" y="392"/>
                      </a:lnTo>
                      <a:lnTo>
                        <a:pt x="320" y="364"/>
                      </a:lnTo>
                      <a:lnTo>
                        <a:pt x="365" y="320"/>
                      </a:lnTo>
                      <a:lnTo>
                        <a:pt x="393" y="263"/>
                      </a:lnTo>
                      <a:lnTo>
                        <a:pt x="403" y="20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8" name="Freeform 105"/>
                <p:cNvSpPr>
                  <a:spLocks/>
                </p:cNvSpPr>
                <p:nvPr/>
              </p:nvSpPr>
              <p:spPr bwMode="auto">
                <a:xfrm>
                  <a:off x="3788" y="1483"/>
                  <a:ext cx="21" cy="1"/>
                </a:xfrm>
                <a:custGeom>
                  <a:avLst/>
                  <a:gdLst>
                    <a:gd name="T0" fmla="*/ 63 w 125"/>
                    <a:gd name="T1" fmla="*/ 0 h 9"/>
                    <a:gd name="T2" fmla="*/ 0 w 125"/>
                    <a:gd name="T3" fmla="*/ 9 h 9"/>
                    <a:gd name="T4" fmla="*/ 125 w 125"/>
                    <a:gd name="T5" fmla="*/ 9 h 9"/>
                    <a:gd name="T6" fmla="*/ 63 w 12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9">
                      <a:moveTo>
                        <a:pt x="63" y="0"/>
                      </a:moveTo>
                      <a:lnTo>
                        <a:pt x="0" y="9"/>
                      </a:lnTo>
                      <a:lnTo>
                        <a:pt x="125" y="9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9" name="Freeform 104"/>
                <p:cNvSpPr>
                  <a:spLocks/>
                </p:cNvSpPr>
                <p:nvPr/>
              </p:nvSpPr>
              <p:spPr bwMode="auto">
                <a:xfrm>
                  <a:off x="3788" y="1483"/>
                  <a:ext cx="21" cy="1"/>
                </a:xfrm>
                <a:custGeom>
                  <a:avLst/>
                  <a:gdLst>
                    <a:gd name="T0" fmla="*/ 63 w 125"/>
                    <a:gd name="T1" fmla="*/ 0 h 9"/>
                    <a:gd name="T2" fmla="*/ 0 w 125"/>
                    <a:gd name="T3" fmla="*/ 9 h 9"/>
                    <a:gd name="T4" fmla="*/ 125 w 125"/>
                    <a:gd name="T5" fmla="*/ 9 h 9"/>
                    <a:gd name="T6" fmla="*/ 63 w 12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9">
                      <a:moveTo>
                        <a:pt x="63" y="0"/>
                      </a:moveTo>
                      <a:lnTo>
                        <a:pt x="0" y="9"/>
                      </a:lnTo>
                      <a:lnTo>
                        <a:pt x="125" y="9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0" name="Freeform 103"/>
                <p:cNvSpPr>
                  <a:spLocks/>
                </p:cNvSpPr>
                <p:nvPr/>
              </p:nvSpPr>
              <p:spPr bwMode="auto">
                <a:xfrm>
                  <a:off x="3779" y="1484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1" name="Freeform 102"/>
                <p:cNvSpPr>
                  <a:spLocks/>
                </p:cNvSpPr>
                <p:nvPr/>
              </p:nvSpPr>
              <p:spPr bwMode="auto">
                <a:xfrm>
                  <a:off x="3779" y="1484"/>
                  <a:ext cx="39" cy="5"/>
                </a:xfrm>
                <a:custGeom>
                  <a:avLst/>
                  <a:gdLst>
                    <a:gd name="T0" fmla="*/ 56 w 237"/>
                    <a:gd name="T1" fmla="*/ 0 h 29"/>
                    <a:gd name="T2" fmla="*/ 0 w 237"/>
                    <a:gd name="T3" fmla="*/ 29 h 29"/>
                    <a:gd name="T4" fmla="*/ 237 w 237"/>
                    <a:gd name="T5" fmla="*/ 29 h 29"/>
                    <a:gd name="T6" fmla="*/ 56 w 237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9">
                      <a:moveTo>
                        <a:pt x="56" y="0"/>
                      </a:moveTo>
                      <a:lnTo>
                        <a:pt x="0" y="29"/>
                      </a:lnTo>
                      <a:lnTo>
                        <a:pt x="237" y="29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2" name="Freeform 101"/>
                <p:cNvSpPr>
                  <a:spLocks/>
                </p:cNvSpPr>
                <p:nvPr/>
              </p:nvSpPr>
              <p:spPr bwMode="auto">
                <a:xfrm>
                  <a:off x="3788" y="1484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5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3" name="Freeform 100"/>
                <p:cNvSpPr>
                  <a:spLocks/>
                </p:cNvSpPr>
                <p:nvPr/>
              </p:nvSpPr>
              <p:spPr bwMode="auto">
                <a:xfrm>
                  <a:off x="3788" y="1484"/>
                  <a:ext cx="30" cy="5"/>
                </a:xfrm>
                <a:custGeom>
                  <a:avLst/>
                  <a:gdLst>
                    <a:gd name="T0" fmla="*/ 0 w 181"/>
                    <a:gd name="T1" fmla="*/ 0 h 29"/>
                    <a:gd name="T2" fmla="*/ 125 w 181"/>
                    <a:gd name="T3" fmla="*/ 0 h 29"/>
                    <a:gd name="T4" fmla="*/ 181 w 181"/>
                    <a:gd name="T5" fmla="*/ 29 h 29"/>
                    <a:gd name="T6" fmla="*/ 0 w 181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9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81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4" name="Freeform 99"/>
                <p:cNvSpPr>
                  <a:spLocks/>
                </p:cNvSpPr>
                <p:nvPr/>
              </p:nvSpPr>
              <p:spPr bwMode="auto">
                <a:xfrm>
                  <a:off x="3771" y="1489"/>
                  <a:ext cx="54" cy="8"/>
                </a:xfrm>
                <a:custGeom>
                  <a:avLst/>
                  <a:gdLst>
                    <a:gd name="T0" fmla="*/ 44 w 326"/>
                    <a:gd name="T1" fmla="*/ 0 h 45"/>
                    <a:gd name="T2" fmla="*/ 0 w 326"/>
                    <a:gd name="T3" fmla="*/ 45 h 45"/>
                    <a:gd name="T4" fmla="*/ 326 w 326"/>
                    <a:gd name="T5" fmla="*/ 45 h 45"/>
                    <a:gd name="T6" fmla="*/ 44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44" y="0"/>
                      </a:moveTo>
                      <a:lnTo>
                        <a:pt x="0" y="45"/>
                      </a:lnTo>
                      <a:lnTo>
                        <a:pt x="326" y="4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5" name="Freeform 98"/>
                <p:cNvSpPr>
                  <a:spLocks/>
                </p:cNvSpPr>
                <p:nvPr/>
              </p:nvSpPr>
              <p:spPr bwMode="auto">
                <a:xfrm>
                  <a:off x="3771" y="1489"/>
                  <a:ext cx="54" cy="8"/>
                </a:xfrm>
                <a:custGeom>
                  <a:avLst/>
                  <a:gdLst>
                    <a:gd name="T0" fmla="*/ 44 w 326"/>
                    <a:gd name="T1" fmla="*/ 0 h 45"/>
                    <a:gd name="T2" fmla="*/ 0 w 326"/>
                    <a:gd name="T3" fmla="*/ 45 h 45"/>
                    <a:gd name="T4" fmla="*/ 326 w 326"/>
                    <a:gd name="T5" fmla="*/ 45 h 45"/>
                    <a:gd name="T6" fmla="*/ 44 w 326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5">
                      <a:moveTo>
                        <a:pt x="44" y="0"/>
                      </a:moveTo>
                      <a:lnTo>
                        <a:pt x="0" y="45"/>
                      </a:lnTo>
                      <a:lnTo>
                        <a:pt x="326" y="4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6" name="Freeform 97"/>
                <p:cNvSpPr>
                  <a:spLocks/>
                </p:cNvSpPr>
                <p:nvPr/>
              </p:nvSpPr>
              <p:spPr bwMode="auto">
                <a:xfrm>
                  <a:off x="3779" y="1489"/>
                  <a:ext cx="46" cy="8"/>
                </a:xfrm>
                <a:custGeom>
                  <a:avLst/>
                  <a:gdLst>
                    <a:gd name="T0" fmla="*/ 0 w 282"/>
                    <a:gd name="T1" fmla="*/ 0 h 45"/>
                    <a:gd name="T2" fmla="*/ 237 w 282"/>
                    <a:gd name="T3" fmla="*/ 0 h 45"/>
                    <a:gd name="T4" fmla="*/ 282 w 282"/>
                    <a:gd name="T5" fmla="*/ 45 h 45"/>
                    <a:gd name="T6" fmla="*/ 0 w 282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5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7" name="Freeform 96"/>
                <p:cNvSpPr>
                  <a:spLocks/>
                </p:cNvSpPr>
                <p:nvPr/>
              </p:nvSpPr>
              <p:spPr bwMode="auto">
                <a:xfrm>
                  <a:off x="3779" y="1489"/>
                  <a:ext cx="46" cy="8"/>
                </a:xfrm>
                <a:custGeom>
                  <a:avLst/>
                  <a:gdLst>
                    <a:gd name="T0" fmla="*/ 0 w 282"/>
                    <a:gd name="T1" fmla="*/ 0 h 45"/>
                    <a:gd name="T2" fmla="*/ 237 w 282"/>
                    <a:gd name="T3" fmla="*/ 0 h 45"/>
                    <a:gd name="T4" fmla="*/ 282 w 282"/>
                    <a:gd name="T5" fmla="*/ 45 h 45"/>
                    <a:gd name="T6" fmla="*/ 0 w 282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45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282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8" name="Freeform 95"/>
                <p:cNvSpPr>
                  <a:spLocks/>
                </p:cNvSpPr>
                <p:nvPr/>
              </p:nvSpPr>
              <p:spPr bwMode="auto">
                <a:xfrm>
                  <a:off x="3766" y="1497"/>
                  <a:ext cx="64" cy="9"/>
                </a:xfrm>
                <a:custGeom>
                  <a:avLst/>
                  <a:gdLst>
                    <a:gd name="T0" fmla="*/ 29 w 383"/>
                    <a:gd name="T1" fmla="*/ 0 h 56"/>
                    <a:gd name="T2" fmla="*/ 0 w 383"/>
                    <a:gd name="T3" fmla="*/ 56 h 56"/>
                    <a:gd name="T4" fmla="*/ 383 w 383"/>
                    <a:gd name="T5" fmla="*/ 56 h 56"/>
                    <a:gd name="T6" fmla="*/ 29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29" y="0"/>
                      </a:moveTo>
                      <a:lnTo>
                        <a:pt x="0" y="56"/>
                      </a:lnTo>
                      <a:lnTo>
                        <a:pt x="383" y="56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9" name="Freeform 94"/>
                <p:cNvSpPr>
                  <a:spLocks/>
                </p:cNvSpPr>
                <p:nvPr/>
              </p:nvSpPr>
              <p:spPr bwMode="auto">
                <a:xfrm>
                  <a:off x="3766" y="1497"/>
                  <a:ext cx="64" cy="9"/>
                </a:xfrm>
                <a:custGeom>
                  <a:avLst/>
                  <a:gdLst>
                    <a:gd name="T0" fmla="*/ 29 w 383"/>
                    <a:gd name="T1" fmla="*/ 0 h 56"/>
                    <a:gd name="T2" fmla="*/ 0 w 383"/>
                    <a:gd name="T3" fmla="*/ 56 h 56"/>
                    <a:gd name="T4" fmla="*/ 383 w 383"/>
                    <a:gd name="T5" fmla="*/ 56 h 56"/>
                    <a:gd name="T6" fmla="*/ 29 w 383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6">
                      <a:moveTo>
                        <a:pt x="29" y="0"/>
                      </a:moveTo>
                      <a:lnTo>
                        <a:pt x="0" y="56"/>
                      </a:lnTo>
                      <a:lnTo>
                        <a:pt x="383" y="56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0" name="Freeform 93"/>
                <p:cNvSpPr>
                  <a:spLocks/>
                </p:cNvSpPr>
                <p:nvPr/>
              </p:nvSpPr>
              <p:spPr bwMode="auto">
                <a:xfrm>
                  <a:off x="3771" y="1497"/>
                  <a:ext cx="59" cy="9"/>
                </a:xfrm>
                <a:custGeom>
                  <a:avLst/>
                  <a:gdLst>
                    <a:gd name="T0" fmla="*/ 0 w 354"/>
                    <a:gd name="T1" fmla="*/ 0 h 56"/>
                    <a:gd name="T2" fmla="*/ 326 w 354"/>
                    <a:gd name="T3" fmla="*/ 0 h 56"/>
                    <a:gd name="T4" fmla="*/ 354 w 354"/>
                    <a:gd name="T5" fmla="*/ 56 h 56"/>
                    <a:gd name="T6" fmla="*/ 0 w 354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6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1" name="Freeform 92"/>
                <p:cNvSpPr>
                  <a:spLocks/>
                </p:cNvSpPr>
                <p:nvPr/>
              </p:nvSpPr>
              <p:spPr bwMode="auto">
                <a:xfrm>
                  <a:off x="3771" y="1497"/>
                  <a:ext cx="59" cy="9"/>
                </a:xfrm>
                <a:custGeom>
                  <a:avLst/>
                  <a:gdLst>
                    <a:gd name="T0" fmla="*/ 0 w 354"/>
                    <a:gd name="T1" fmla="*/ 0 h 56"/>
                    <a:gd name="T2" fmla="*/ 326 w 354"/>
                    <a:gd name="T3" fmla="*/ 0 h 56"/>
                    <a:gd name="T4" fmla="*/ 354 w 354"/>
                    <a:gd name="T5" fmla="*/ 56 h 56"/>
                    <a:gd name="T6" fmla="*/ 0 w 354"/>
                    <a:gd name="T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4" h="56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35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2" name="Freeform 91"/>
                <p:cNvSpPr>
                  <a:spLocks/>
                </p:cNvSpPr>
                <p:nvPr/>
              </p:nvSpPr>
              <p:spPr bwMode="auto">
                <a:xfrm>
                  <a:off x="3765" y="1506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3" name="Freeform 90"/>
                <p:cNvSpPr>
                  <a:spLocks/>
                </p:cNvSpPr>
                <p:nvPr/>
              </p:nvSpPr>
              <p:spPr bwMode="auto">
                <a:xfrm>
                  <a:off x="3765" y="1506"/>
                  <a:ext cx="67" cy="10"/>
                </a:xfrm>
                <a:custGeom>
                  <a:avLst/>
                  <a:gdLst>
                    <a:gd name="T0" fmla="*/ 10 w 403"/>
                    <a:gd name="T1" fmla="*/ 0 h 62"/>
                    <a:gd name="T2" fmla="*/ 0 w 403"/>
                    <a:gd name="T3" fmla="*/ 62 h 62"/>
                    <a:gd name="T4" fmla="*/ 403 w 403"/>
                    <a:gd name="T5" fmla="*/ 62 h 62"/>
                    <a:gd name="T6" fmla="*/ 1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10" y="0"/>
                      </a:moveTo>
                      <a:lnTo>
                        <a:pt x="0" y="62"/>
                      </a:lnTo>
                      <a:lnTo>
                        <a:pt x="403" y="6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4" name="Freeform 89"/>
                <p:cNvSpPr>
                  <a:spLocks/>
                </p:cNvSpPr>
                <p:nvPr/>
              </p:nvSpPr>
              <p:spPr bwMode="auto">
                <a:xfrm>
                  <a:off x="3766" y="1506"/>
                  <a:ext cx="66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5" name="Freeform 88"/>
                <p:cNvSpPr>
                  <a:spLocks/>
                </p:cNvSpPr>
                <p:nvPr/>
              </p:nvSpPr>
              <p:spPr bwMode="auto">
                <a:xfrm>
                  <a:off x="3766" y="1506"/>
                  <a:ext cx="66" cy="10"/>
                </a:xfrm>
                <a:custGeom>
                  <a:avLst/>
                  <a:gdLst>
                    <a:gd name="T0" fmla="*/ 0 w 393"/>
                    <a:gd name="T1" fmla="*/ 0 h 62"/>
                    <a:gd name="T2" fmla="*/ 383 w 393"/>
                    <a:gd name="T3" fmla="*/ 0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6" name="Freeform 87"/>
                <p:cNvSpPr>
                  <a:spLocks/>
                </p:cNvSpPr>
                <p:nvPr/>
              </p:nvSpPr>
              <p:spPr bwMode="auto">
                <a:xfrm>
                  <a:off x="3765" y="1516"/>
                  <a:ext cx="65" cy="11"/>
                </a:xfrm>
                <a:custGeom>
                  <a:avLst/>
                  <a:gdLst>
                    <a:gd name="T0" fmla="*/ 0 w 393"/>
                    <a:gd name="T1" fmla="*/ 0 h 62"/>
                    <a:gd name="T2" fmla="*/ 10 w 393"/>
                    <a:gd name="T3" fmla="*/ 62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10" y="62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7" name="Freeform 86"/>
                <p:cNvSpPr>
                  <a:spLocks/>
                </p:cNvSpPr>
                <p:nvPr/>
              </p:nvSpPr>
              <p:spPr bwMode="auto">
                <a:xfrm>
                  <a:off x="3765" y="1516"/>
                  <a:ext cx="65" cy="11"/>
                </a:xfrm>
                <a:custGeom>
                  <a:avLst/>
                  <a:gdLst>
                    <a:gd name="T0" fmla="*/ 0 w 393"/>
                    <a:gd name="T1" fmla="*/ 0 h 62"/>
                    <a:gd name="T2" fmla="*/ 10 w 393"/>
                    <a:gd name="T3" fmla="*/ 62 h 62"/>
                    <a:gd name="T4" fmla="*/ 393 w 393"/>
                    <a:gd name="T5" fmla="*/ 62 h 62"/>
                    <a:gd name="T6" fmla="*/ 0 w 39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3" h="62">
                      <a:moveTo>
                        <a:pt x="0" y="0"/>
                      </a:moveTo>
                      <a:lnTo>
                        <a:pt x="10" y="62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8" name="Freeform 85"/>
                <p:cNvSpPr>
                  <a:spLocks/>
                </p:cNvSpPr>
                <p:nvPr/>
              </p:nvSpPr>
              <p:spPr bwMode="auto">
                <a:xfrm>
                  <a:off x="3765" y="1516"/>
                  <a:ext cx="67" cy="11"/>
                </a:xfrm>
                <a:custGeom>
                  <a:avLst/>
                  <a:gdLst>
                    <a:gd name="T0" fmla="*/ 0 w 403"/>
                    <a:gd name="T1" fmla="*/ 0 h 62"/>
                    <a:gd name="T2" fmla="*/ 403 w 403"/>
                    <a:gd name="T3" fmla="*/ 0 h 62"/>
                    <a:gd name="T4" fmla="*/ 393 w 403"/>
                    <a:gd name="T5" fmla="*/ 62 h 62"/>
                    <a:gd name="T6" fmla="*/ 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9" name="Freeform 84"/>
                <p:cNvSpPr>
                  <a:spLocks/>
                </p:cNvSpPr>
                <p:nvPr/>
              </p:nvSpPr>
              <p:spPr bwMode="auto">
                <a:xfrm>
                  <a:off x="3765" y="1516"/>
                  <a:ext cx="67" cy="11"/>
                </a:xfrm>
                <a:custGeom>
                  <a:avLst/>
                  <a:gdLst>
                    <a:gd name="T0" fmla="*/ 0 w 403"/>
                    <a:gd name="T1" fmla="*/ 0 h 62"/>
                    <a:gd name="T2" fmla="*/ 403 w 403"/>
                    <a:gd name="T3" fmla="*/ 0 h 62"/>
                    <a:gd name="T4" fmla="*/ 393 w 403"/>
                    <a:gd name="T5" fmla="*/ 62 h 62"/>
                    <a:gd name="T6" fmla="*/ 0 w 403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3" h="62">
                      <a:moveTo>
                        <a:pt x="0" y="0"/>
                      </a:moveTo>
                      <a:lnTo>
                        <a:pt x="403" y="0"/>
                      </a:lnTo>
                      <a:lnTo>
                        <a:pt x="393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0" name="Freeform 83"/>
                <p:cNvSpPr>
                  <a:spLocks/>
                </p:cNvSpPr>
                <p:nvPr/>
              </p:nvSpPr>
              <p:spPr bwMode="auto">
                <a:xfrm>
                  <a:off x="3766" y="1527"/>
                  <a:ext cx="59" cy="9"/>
                </a:xfrm>
                <a:custGeom>
                  <a:avLst/>
                  <a:gdLst>
                    <a:gd name="T0" fmla="*/ 0 w 355"/>
                    <a:gd name="T1" fmla="*/ 0 h 57"/>
                    <a:gd name="T2" fmla="*/ 29 w 355"/>
                    <a:gd name="T3" fmla="*/ 57 h 57"/>
                    <a:gd name="T4" fmla="*/ 355 w 355"/>
                    <a:gd name="T5" fmla="*/ 57 h 57"/>
                    <a:gd name="T6" fmla="*/ 0 w 355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7">
                      <a:moveTo>
                        <a:pt x="0" y="0"/>
                      </a:moveTo>
                      <a:lnTo>
                        <a:pt x="29" y="57"/>
                      </a:lnTo>
                      <a:lnTo>
                        <a:pt x="355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1" name="Freeform 82"/>
                <p:cNvSpPr>
                  <a:spLocks/>
                </p:cNvSpPr>
                <p:nvPr/>
              </p:nvSpPr>
              <p:spPr bwMode="auto">
                <a:xfrm>
                  <a:off x="3766" y="1527"/>
                  <a:ext cx="59" cy="9"/>
                </a:xfrm>
                <a:custGeom>
                  <a:avLst/>
                  <a:gdLst>
                    <a:gd name="T0" fmla="*/ 0 w 355"/>
                    <a:gd name="T1" fmla="*/ 0 h 57"/>
                    <a:gd name="T2" fmla="*/ 29 w 355"/>
                    <a:gd name="T3" fmla="*/ 57 h 57"/>
                    <a:gd name="T4" fmla="*/ 355 w 355"/>
                    <a:gd name="T5" fmla="*/ 57 h 57"/>
                    <a:gd name="T6" fmla="*/ 0 w 355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5" h="57">
                      <a:moveTo>
                        <a:pt x="0" y="0"/>
                      </a:moveTo>
                      <a:lnTo>
                        <a:pt x="29" y="57"/>
                      </a:lnTo>
                      <a:lnTo>
                        <a:pt x="355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2" name="Freeform 81"/>
                <p:cNvSpPr>
                  <a:spLocks/>
                </p:cNvSpPr>
                <p:nvPr/>
              </p:nvSpPr>
              <p:spPr bwMode="auto">
                <a:xfrm>
                  <a:off x="3766" y="1527"/>
                  <a:ext cx="64" cy="9"/>
                </a:xfrm>
                <a:custGeom>
                  <a:avLst/>
                  <a:gdLst>
                    <a:gd name="T0" fmla="*/ 0 w 383"/>
                    <a:gd name="T1" fmla="*/ 0 h 57"/>
                    <a:gd name="T2" fmla="*/ 383 w 383"/>
                    <a:gd name="T3" fmla="*/ 0 h 57"/>
                    <a:gd name="T4" fmla="*/ 355 w 383"/>
                    <a:gd name="T5" fmla="*/ 57 h 57"/>
                    <a:gd name="T6" fmla="*/ 0 w 383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7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5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3" name="Freeform 80"/>
                <p:cNvSpPr>
                  <a:spLocks/>
                </p:cNvSpPr>
                <p:nvPr/>
              </p:nvSpPr>
              <p:spPr bwMode="auto">
                <a:xfrm>
                  <a:off x="3766" y="1527"/>
                  <a:ext cx="64" cy="9"/>
                </a:xfrm>
                <a:custGeom>
                  <a:avLst/>
                  <a:gdLst>
                    <a:gd name="T0" fmla="*/ 0 w 383"/>
                    <a:gd name="T1" fmla="*/ 0 h 57"/>
                    <a:gd name="T2" fmla="*/ 383 w 383"/>
                    <a:gd name="T3" fmla="*/ 0 h 57"/>
                    <a:gd name="T4" fmla="*/ 355 w 383"/>
                    <a:gd name="T5" fmla="*/ 57 h 57"/>
                    <a:gd name="T6" fmla="*/ 0 w 383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3" h="57">
                      <a:moveTo>
                        <a:pt x="0" y="0"/>
                      </a:moveTo>
                      <a:lnTo>
                        <a:pt x="383" y="0"/>
                      </a:lnTo>
                      <a:lnTo>
                        <a:pt x="355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4" name="Freeform 79"/>
                <p:cNvSpPr>
                  <a:spLocks/>
                </p:cNvSpPr>
                <p:nvPr/>
              </p:nvSpPr>
              <p:spPr bwMode="auto">
                <a:xfrm>
                  <a:off x="3771" y="1536"/>
                  <a:ext cx="47" cy="7"/>
                </a:xfrm>
                <a:custGeom>
                  <a:avLst/>
                  <a:gdLst>
                    <a:gd name="T0" fmla="*/ 0 w 281"/>
                    <a:gd name="T1" fmla="*/ 0 h 44"/>
                    <a:gd name="T2" fmla="*/ 44 w 281"/>
                    <a:gd name="T3" fmla="*/ 44 h 44"/>
                    <a:gd name="T4" fmla="*/ 281 w 281"/>
                    <a:gd name="T5" fmla="*/ 44 h 44"/>
                    <a:gd name="T6" fmla="*/ 0 w 281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4">
                      <a:moveTo>
                        <a:pt x="0" y="0"/>
                      </a:moveTo>
                      <a:lnTo>
                        <a:pt x="44" y="44"/>
                      </a:lnTo>
                      <a:lnTo>
                        <a:pt x="281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5" name="Freeform 78"/>
                <p:cNvSpPr>
                  <a:spLocks/>
                </p:cNvSpPr>
                <p:nvPr/>
              </p:nvSpPr>
              <p:spPr bwMode="auto">
                <a:xfrm>
                  <a:off x="3771" y="1536"/>
                  <a:ext cx="47" cy="7"/>
                </a:xfrm>
                <a:custGeom>
                  <a:avLst/>
                  <a:gdLst>
                    <a:gd name="T0" fmla="*/ 0 w 281"/>
                    <a:gd name="T1" fmla="*/ 0 h 44"/>
                    <a:gd name="T2" fmla="*/ 44 w 281"/>
                    <a:gd name="T3" fmla="*/ 44 h 44"/>
                    <a:gd name="T4" fmla="*/ 281 w 281"/>
                    <a:gd name="T5" fmla="*/ 44 h 44"/>
                    <a:gd name="T6" fmla="*/ 0 w 281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44">
                      <a:moveTo>
                        <a:pt x="0" y="0"/>
                      </a:moveTo>
                      <a:lnTo>
                        <a:pt x="44" y="44"/>
                      </a:lnTo>
                      <a:lnTo>
                        <a:pt x="281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6" name="Freeform 77"/>
                <p:cNvSpPr>
                  <a:spLocks/>
                </p:cNvSpPr>
                <p:nvPr/>
              </p:nvSpPr>
              <p:spPr bwMode="auto">
                <a:xfrm>
                  <a:off x="3771" y="1536"/>
                  <a:ext cx="54" cy="7"/>
                </a:xfrm>
                <a:custGeom>
                  <a:avLst/>
                  <a:gdLst>
                    <a:gd name="T0" fmla="*/ 0 w 326"/>
                    <a:gd name="T1" fmla="*/ 0 h 44"/>
                    <a:gd name="T2" fmla="*/ 326 w 326"/>
                    <a:gd name="T3" fmla="*/ 0 h 44"/>
                    <a:gd name="T4" fmla="*/ 281 w 326"/>
                    <a:gd name="T5" fmla="*/ 44 h 44"/>
                    <a:gd name="T6" fmla="*/ 0 w 326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4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1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7" name="Freeform 76"/>
                <p:cNvSpPr>
                  <a:spLocks/>
                </p:cNvSpPr>
                <p:nvPr/>
              </p:nvSpPr>
              <p:spPr bwMode="auto">
                <a:xfrm>
                  <a:off x="3771" y="1536"/>
                  <a:ext cx="54" cy="7"/>
                </a:xfrm>
                <a:custGeom>
                  <a:avLst/>
                  <a:gdLst>
                    <a:gd name="T0" fmla="*/ 0 w 326"/>
                    <a:gd name="T1" fmla="*/ 0 h 44"/>
                    <a:gd name="T2" fmla="*/ 326 w 326"/>
                    <a:gd name="T3" fmla="*/ 0 h 44"/>
                    <a:gd name="T4" fmla="*/ 281 w 326"/>
                    <a:gd name="T5" fmla="*/ 44 h 44"/>
                    <a:gd name="T6" fmla="*/ 0 w 326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6" h="44">
                      <a:moveTo>
                        <a:pt x="0" y="0"/>
                      </a:moveTo>
                      <a:lnTo>
                        <a:pt x="326" y="0"/>
                      </a:lnTo>
                      <a:lnTo>
                        <a:pt x="281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8" name="Freeform 75"/>
                <p:cNvSpPr>
                  <a:spLocks/>
                </p:cNvSpPr>
                <p:nvPr/>
              </p:nvSpPr>
              <p:spPr bwMode="auto">
                <a:xfrm>
                  <a:off x="3779" y="1543"/>
                  <a:ext cx="30" cy="5"/>
                </a:xfrm>
                <a:custGeom>
                  <a:avLst/>
                  <a:gdLst>
                    <a:gd name="T0" fmla="*/ 0 w 181"/>
                    <a:gd name="T1" fmla="*/ 0 h 28"/>
                    <a:gd name="T2" fmla="*/ 56 w 181"/>
                    <a:gd name="T3" fmla="*/ 28 h 28"/>
                    <a:gd name="T4" fmla="*/ 181 w 181"/>
                    <a:gd name="T5" fmla="*/ 28 h 28"/>
                    <a:gd name="T6" fmla="*/ 0 w 181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8">
                      <a:moveTo>
                        <a:pt x="0" y="0"/>
                      </a:moveTo>
                      <a:lnTo>
                        <a:pt x="56" y="28"/>
                      </a:lnTo>
                      <a:lnTo>
                        <a:pt x="181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9" name="Freeform 74"/>
                <p:cNvSpPr>
                  <a:spLocks/>
                </p:cNvSpPr>
                <p:nvPr/>
              </p:nvSpPr>
              <p:spPr bwMode="auto">
                <a:xfrm>
                  <a:off x="3779" y="1543"/>
                  <a:ext cx="30" cy="5"/>
                </a:xfrm>
                <a:custGeom>
                  <a:avLst/>
                  <a:gdLst>
                    <a:gd name="T0" fmla="*/ 0 w 181"/>
                    <a:gd name="T1" fmla="*/ 0 h 28"/>
                    <a:gd name="T2" fmla="*/ 56 w 181"/>
                    <a:gd name="T3" fmla="*/ 28 h 28"/>
                    <a:gd name="T4" fmla="*/ 181 w 181"/>
                    <a:gd name="T5" fmla="*/ 28 h 28"/>
                    <a:gd name="T6" fmla="*/ 0 w 181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28">
                      <a:moveTo>
                        <a:pt x="0" y="0"/>
                      </a:moveTo>
                      <a:lnTo>
                        <a:pt x="56" y="28"/>
                      </a:lnTo>
                      <a:lnTo>
                        <a:pt x="181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0" name="Freeform 73"/>
                <p:cNvSpPr>
                  <a:spLocks/>
                </p:cNvSpPr>
                <p:nvPr/>
              </p:nvSpPr>
              <p:spPr bwMode="auto">
                <a:xfrm>
                  <a:off x="3779" y="1543"/>
                  <a:ext cx="39" cy="5"/>
                </a:xfrm>
                <a:custGeom>
                  <a:avLst/>
                  <a:gdLst>
                    <a:gd name="T0" fmla="*/ 0 w 237"/>
                    <a:gd name="T1" fmla="*/ 0 h 28"/>
                    <a:gd name="T2" fmla="*/ 237 w 237"/>
                    <a:gd name="T3" fmla="*/ 0 h 28"/>
                    <a:gd name="T4" fmla="*/ 181 w 237"/>
                    <a:gd name="T5" fmla="*/ 28 h 28"/>
                    <a:gd name="T6" fmla="*/ 0 w 237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8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1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1" name="Freeform 72"/>
                <p:cNvSpPr>
                  <a:spLocks/>
                </p:cNvSpPr>
                <p:nvPr/>
              </p:nvSpPr>
              <p:spPr bwMode="auto">
                <a:xfrm>
                  <a:off x="3779" y="1543"/>
                  <a:ext cx="39" cy="5"/>
                </a:xfrm>
                <a:custGeom>
                  <a:avLst/>
                  <a:gdLst>
                    <a:gd name="T0" fmla="*/ 0 w 237"/>
                    <a:gd name="T1" fmla="*/ 0 h 28"/>
                    <a:gd name="T2" fmla="*/ 237 w 237"/>
                    <a:gd name="T3" fmla="*/ 0 h 28"/>
                    <a:gd name="T4" fmla="*/ 181 w 237"/>
                    <a:gd name="T5" fmla="*/ 28 h 28"/>
                    <a:gd name="T6" fmla="*/ 0 w 237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" h="28">
                      <a:moveTo>
                        <a:pt x="0" y="0"/>
                      </a:moveTo>
                      <a:lnTo>
                        <a:pt x="237" y="0"/>
                      </a:lnTo>
                      <a:lnTo>
                        <a:pt x="181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2" name="Freeform 71"/>
                <p:cNvSpPr>
                  <a:spLocks/>
                </p:cNvSpPr>
                <p:nvPr/>
              </p:nvSpPr>
              <p:spPr bwMode="auto">
                <a:xfrm>
                  <a:off x="3788" y="1548"/>
                  <a:ext cx="21" cy="2"/>
                </a:xfrm>
                <a:custGeom>
                  <a:avLst/>
                  <a:gdLst>
                    <a:gd name="T0" fmla="*/ 0 w 125"/>
                    <a:gd name="T1" fmla="*/ 0 h 11"/>
                    <a:gd name="T2" fmla="*/ 125 w 125"/>
                    <a:gd name="T3" fmla="*/ 0 h 11"/>
                    <a:gd name="T4" fmla="*/ 63 w 125"/>
                    <a:gd name="T5" fmla="*/ 11 h 11"/>
                    <a:gd name="T6" fmla="*/ 0 w 125"/>
                    <a:gd name="T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11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63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3" name="Freeform 70"/>
                <p:cNvSpPr>
                  <a:spLocks/>
                </p:cNvSpPr>
                <p:nvPr/>
              </p:nvSpPr>
              <p:spPr bwMode="auto">
                <a:xfrm>
                  <a:off x="3788" y="1548"/>
                  <a:ext cx="21" cy="2"/>
                </a:xfrm>
                <a:custGeom>
                  <a:avLst/>
                  <a:gdLst>
                    <a:gd name="T0" fmla="*/ 0 w 125"/>
                    <a:gd name="T1" fmla="*/ 0 h 11"/>
                    <a:gd name="T2" fmla="*/ 125 w 125"/>
                    <a:gd name="T3" fmla="*/ 0 h 11"/>
                    <a:gd name="T4" fmla="*/ 63 w 125"/>
                    <a:gd name="T5" fmla="*/ 11 h 11"/>
                    <a:gd name="T6" fmla="*/ 0 w 125"/>
                    <a:gd name="T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11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63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4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3755" y="738"/>
                  <a:ext cx="86" cy="8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5" name="Line 68"/>
                <p:cNvSpPr>
                  <a:spLocks noChangeShapeType="1"/>
                </p:cNvSpPr>
                <p:nvPr/>
              </p:nvSpPr>
              <p:spPr bwMode="auto">
                <a:xfrm>
                  <a:off x="3755" y="738"/>
                  <a:ext cx="86" cy="8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6" name="Freeform 67"/>
                <p:cNvSpPr>
                  <a:spLocks/>
                </p:cNvSpPr>
                <p:nvPr/>
              </p:nvSpPr>
              <p:spPr bwMode="auto">
                <a:xfrm>
                  <a:off x="3737" y="720"/>
                  <a:ext cx="122" cy="123"/>
                </a:xfrm>
                <a:custGeom>
                  <a:avLst/>
                  <a:gdLst>
                    <a:gd name="T0" fmla="*/ 735 w 735"/>
                    <a:gd name="T1" fmla="*/ 367 h 735"/>
                    <a:gd name="T2" fmla="*/ 722 w 735"/>
                    <a:gd name="T3" fmla="*/ 272 h 735"/>
                    <a:gd name="T4" fmla="*/ 686 w 735"/>
                    <a:gd name="T5" fmla="*/ 184 h 735"/>
                    <a:gd name="T6" fmla="*/ 627 w 735"/>
                    <a:gd name="T7" fmla="*/ 107 h 735"/>
                    <a:gd name="T8" fmla="*/ 551 w 735"/>
                    <a:gd name="T9" fmla="*/ 49 h 735"/>
                    <a:gd name="T10" fmla="*/ 463 w 735"/>
                    <a:gd name="T11" fmla="*/ 12 h 735"/>
                    <a:gd name="T12" fmla="*/ 368 w 735"/>
                    <a:gd name="T13" fmla="*/ 0 h 735"/>
                    <a:gd name="T14" fmla="*/ 273 w 735"/>
                    <a:gd name="T15" fmla="*/ 12 h 735"/>
                    <a:gd name="T16" fmla="*/ 184 w 735"/>
                    <a:gd name="T17" fmla="*/ 49 h 735"/>
                    <a:gd name="T18" fmla="*/ 107 w 735"/>
                    <a:gd name="T19" fmla="*/ 107 h 735"/>
                    <a:gd name="T20" fmla="*/ 50 w 735"/>
                    <a:gd name="T21" fmla="*/ 184 h 735"/>
                    <a:gd name="T22" fmla="*/ 12 w 735"/>
                    <a:gd name="T23" fmla="*/ 272 h 735"/>
                    <a:gd name="T24" fmla="*/ 0 w 735"/>
                    <a:gd name="T25" fmla="*/ 367 h 735"/>
                    <a:gd name="T26" fmla="*/ 12 w 735"/>
                    <a:gd name="T27" fmla="*/ 462 h 735"/>
                    <a:gd name="T28" fmla="*/ 50 w 735"/>
                    <a:gd name="T29" fmla="*/ 551 h 735"/>
                    <a:gd name="T30" fmla="*/ 107 w 735"/>
                    <a:gd name="T31" fmla="*/ 627 h 735"/>
                    <a:gd name="T32" fmla="*/ 184 w 735"/>
                    <a:gd name="T33" fmla="*/ 685 h 735"/>
                    <a:gd name="T34" fmla="*/ 273 w 735"/>
                    <a:gd name="T35" fmla="*/ 722 h 735"/>
                    <a:gd name="T36" fmla="*/ 368 w 735"/>
                    <a:gd name="T37" fmla="*/ 735 h 735"/>
                    <a:gd name="T38" fmla="*/ 463 w 735"/>
                    <a:gd name="T39" fmla="*/ 722 h 735"/>
                    <a:gd name="T40" fmla="*/ 551 w 735"/>
                    <a:gd name="T41" fmla="*/ 685 h 735"/>
                    <a:gd name="T42" fmla="*/ 627 w 735"/>
                    <a:gd name="T43" fmla="*/ 627 h 735"/>
                    <a:gd name="T44" fmla="*/ 686 w 735"/>
                    <a:gd name="T45" fmla="*/ 551 h 735"/>
                    <a:gd name="T46" fmla="*/ 722 w 735"/>
                    <a:gd name="T47" fmla="*/ 462 h 735"/>
                    <a:gd name="T48" fmla="*/ 735 w 735"/>
                    <a:gd name="T49" fmla="*/ 367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7"/>
                      </a:moveTo>
                      <a:lnTo>
                        <a:pt x="722" y="272"/>
                      </a:lnTo>
                      <a:lnTo>
                        <a:pt x="686" y="184"/>
                      </a:lnTo>
                      <a:lnTo>
                        <a:pt x="627" y="107"/>
                      </a:lnTo>
                      <a:lnTo>
                        <a:pt x="551" y="49"/>
                      </a:lnTo>
                      <a:lnTo>
                        <a:pt x="463" y="12"/>
                      </a:lnTo>
                      <a:lnTo>
                        <a:pt x="368" y="0"/>
                      </a:lnTo>
                      <a:lnTo>
                        <a:pt x="273" y="12"/>
                      </a:lnTo>
                      <a:lnTo>
                        <a:pt x="184" y="49"/>
                      </a:lnTo>
                      <a:lnTo>
                        <a:pt x="107" y="107"/>
                      </a:lnTo>
                      <a:lnTo>
                        <a:pt x="50" y="184"/>
                      </a:lnTo>
                      <a:lnTo>
                        <a:pt x="12" y="272"/>
                      </a:lnTo>
                      <a:lnTo>
                        <a:pt x="0" y="367"/>
                      </a:lnTo>
                      <a:lnTo>
                        <a:pt x="12" y="462"/>
                      </a:lnTo>
                      <a:lnTo>
                        <a:pt x="50" y="551"/>
                      </a:lnTo>
                      <a:lnTo>
                        <a:pt x="107" y="627"/>
                      </a:lnTo>
                      <a:lnTo>
                        <a:pt x="184" y="685"/>
                      </a:lnTo>
                      <a:lnTo>
                        <a:pt x="273" y="722"/>
                      </a:lnTo>
                      <a:lnTo>
                        <a:pt x="368" y="735"/>
                      </a:lnTo>
                      <a:lnTo>
                        <a:pt x="463" y="722"/>
                      </a:lnTo>
                      <a:lnTo>
                        <a:pt x="551" y="685"/>
                      </a:lnTo>
                      <a:lnTo>
                        <a:pt x="627" y="627"/>
                      </a:lnTo>
                      <a:lnTo>
                        <a:pt x="686" y="551"/>
                      </a:lnTo>
                      <a:lnTo>
                        <a:pt x="722" y="462"/>
                      </a:lnTo>
                      <a:lnTo>
                        <a:pt x="735" y="367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7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3755" y="1718"/>
                  <a:ext cx="86" cy="8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8" name="Line 65"/>
                <p:cNvSpPr>
                  <a:spLocks noChangeShapeType="1"/>
                </p:cNvSpPr>
                <p:nvPr/>
              </p:nvSpPr>
              <p:spPr bwMode="auto">
                <a:xfrm>
                  <a:off x="3755" y="1718"/>
                  <a:ext cx="86" cy="8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9" name="Freeform 64"/>
                <p:cNvSpPr>
                  <a:spLocks/>
                </p:cNvSpPr>
                <p:nvPr/>
              </p:nvSpPr>
              <p:spPr bwMode="auto">
                <a:xfrm>
                  <a:off x="3737" y="1700"/>
                  <a:ext cx="122" cy="122"/>
                </a:xfrm>
                <a:custGeom>
                  <a:avLst/>
                  <a:gdLst>
                    <a:gd name="T0" fmla="*/ 735 w 735"/>
                    <a:gd name="T1" fmla="*/ 368 h 735"/>
                    <a:gd name="T2" fmla="*/ 722 w 735"/>
                    <a:gd name="T3" fmla="*/ 273 h 735"/>
                    <a:gd name="T4" fmla="*/ 686 w 735"/>
                    <a:gd name="T5" fmla="*/ 185 h 735"/>
                    <a:gd name="T6" fmla="*/ 627 w 735"/>
                    <a:gd name="T7" fmla="*/ 108 h 735"/>
                    <a:gd name="T8" fmla="*/ 551 w 735"/>
                    <a:gd name="T9" fmla="*/ 49 h 735"/>
                    <a:gd name="T10" fmla="*/ 463 w 735"/>
                    <a:gd name="T11" fmla="*/ 13 h 735"/>
                    <a:gd name="T12" fmla="*/ 368 w 735"/>
                    <a:gd name="T13" fmla="*/ 0 h 735"/>
                    <a:gd name="T14" fmla="*/ 273 w 735"/>
                    <a:gd name="T15" fmla="*/ 13 h 735"/>
                    <a:gd name="T16" fmla="*/ 184 w 735"/>
                    <a:gd name="T17" fmla="*/ 49 h 735"/>
                    <a:gd name="T18" fmla="*/ 107 w 735"/>
                    <a:gd name="T19" fmla="*/ 108 h 735"/>
                    <a:gd name="T20" fmla="*/ 50 w 735"/>
                    <a:gd name="T21" fmla="*/ 185 h 735"/>
                    <a:gd name="T22" fmla="*/ 12 w 735"/>
                    <a:gd name="T23" fmla="*/ 273 h 735"/>
                    <a:gd name="T24" fmla="*/ 0 w 735"/>
                    <a:gd name="T25" fmla="*/ 368 h 735"/>
                    <a:gd name="T26" fmla="*/ 12 w 735"/>
                    <a:gd name="T27" fmla="*/ 463 h 735"/>
                    <a:gd name="T28" fmla="*/ 50 w 735"/>
                    <a:gd name="T29" fmla="*/ 552 h 735"/>
                    <a:gd name="T30" fmla="*/ 107 w 735"/>
                    <a:gd name="T31" fmla="*/ 629 h 735"/>
                    <a:gd name="T32" fmla="*/ 184 w 735"/>
                    <a:gd name="T33" fmla="*/ 686 h 735"/>
                    <a:gd name="T34" fmla="*/ 273 w 735"/>
                    <a:gd name="T35" fmla="*/ 723 h 735"/>
                    <a:gd name="T36" fmla="*/ 368 w 735"/>
                    <a:gd name="T37" fmla="*/ 735 h 735"/>
                    <a:gd name="T38" fmla="*/ 463 w 735"/>
                    <a:gd name="T39" fmla="*/ 723 h 735"/>
                    <a:gd name="T40" fmla="*/ 551 w 735"/>
                    <a:gd name="T41" fmla="*/ 686 h 735"/>
                    <a:gd name="T42" fmla="*/ 627 w 735"/>
                    <a:gd name="T43" fmla="*/ 629 h 735"/>
                    <a:gd name="T44" fmla="*/ 686 w 735"/>
                    <a:gd name="T45" fmla="*/ 552 h 735"/>
                    <a:gd name="T46" fmla="*/ 722 w 735"/>
                    <a:gd name="T47" fmla="*/ 463 h 735"/>
                    <a:gd name="T48" fmla="*/ 735 w 735"/>
                    <a:gd name="T49" fmla="*/ 368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8"/>
                      </a:moveTo>
                      <a:lnTo>
                        <a:pt x="722" y="273"/>
                      </a:lnTo>
                      <a:lnTo>
                        <a:pt x="686" y="185"/>
                      </a:lnTo>
                      <a:lnTo>
                        <a:pt x="627" y="108"/>
                      </a:lnTo>
                      <a:lnTo>
                        <a:pt x="551" y="49"/>
                      </a:lnTo>
                      <a:lnTo>
                        <a:pt x="463" y="13"/>
                      </a:lnTo>
                      <a:lnTo>
                        <a:pt x="368" y="0"/>
                      </a:lnTo>
                      <a:lnTo>
                        <a:pt x="273" y="13"/>
                      </a:lnTo>
                      <a:lnTo>
                        <a:pt x="184" y="49"/>
                      </a:lnTo>
                      <a:lnTo>
                        <a:pt x="107" y="108"/>
                      </a:lnTo>
                      <a:lnTo>
                        <a:pt x="50" y="185"/>
                      </a:lnTo>
                      <a:lnTo>
                        <a:pt x="12" y="273"/>
                      </a:lnTo>
                      <a:lnTo>
                        <a:pt x="0" y="368"/>
                      </a:lnTo>
                      <a:lnTo>
                        <a:pt x="12" y="463"/>
                      </a:lnTo>
                      <a:lnTo>
                        <a:pt x="50" y="552"/>
                      </a:lnTo>
                      <a:lnTo>
                        <a:pt x="107" y="629"/>
                      </a:lnTo>
                      <a:lnTo>
                        <a:pt x="184" y="686"/>
                      </a:lnTo>
                      <a:lnTo>
                        <a:pt x="273" y="723"/>
                      </a:lnTo>
                      <a:lnTo>
                        <a:pt x="368" y="735"/>
                      </a:lnTo>
                      <a:lnTo>
                        <a:pt x="463" y="723"/>
                      </a:lnTo>
                      <a:lnTo>
                        <a:pt x="551" y="686"/>
                      </a:lnTo>
                      <a:lnTo>
                        <a:pt x="627" y="629"/>
                      </a:lnTo>
                      <a:lnTo>
                        <a:pt x="686" y="552"/>
                      </a:lnTo>
                      <a:lnTo>
                        <a:pt x="722" y="463"/>
                      </a:lnTo>
                      <a:lnTo>
                        <a:pt x="735" y="36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0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3755" y="1963"/>
                  <a:ext cx="86" cy="8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1" name="Line 62"/>
                <p:cNvSpPr>
                  <a:spLocks noChangeShapeType="1"/>
                </p:cNvSpPr>
                <p:nvPr/>
              </p:nvSpPr>
              <p:spPr bwMode="auto">
                <a:xfrm>
                  <a:off x="3755" y="1963"/>
                  <a:ext cx="86" cy="8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2" name="Freeform 61"/>
                <p:cNvSpPr>
                  <a:spLocks/>
                </p:cNvSpPr>
                <p:nvPr/>
              </p:nvSpPr>
              <p:spPr bwMode="auto">
                <a:xfrm>
                  <a:off x="3737" y="1945"/>
                  <a:ext cx="122" cy="123"/>
                </a:xfrm>
                <a:custGeom>
                  <a:avLst/>
                  <a:gdLst>
                    <a:gd name="T0" fmla="*/ 735 w 735"/>
                    <a:gd name="T1" fmla="*/ 367 h 735"/>
                    <a:gd name="T2" fmla="*/ 722 w 735"/>
                    <a:gd name="T3" fmla="*/ 272 h 735"/>
                    <a:gd name="T4" fmla="*/ 686 w 735"/>
                    <a:gd name="T5" fmla="*/ 184 h 735"/>
                    <a:gd name="T6" fmla="*/ 627 w 735"/>
                    <a:gd name="T7" fmla="*/ 107 h 735"/>
                    <a:gd name="T8" fmla="*/ 551 w 735"/>
                    <a:gd name="T9" fmla="*/ 49 h 735"/>
                    <a:gd name="T10" fmla="*/ 463 w 735"/>
                    <a:gd name="T11" fmla="*/ 12 h 735"/>
                    <a:gd name="T12" fmla="*/ 368 w 735"/>
                    <a:gd name="T13" fmla="*/ 0 h 735"/>
                    <a:gd name="T14" fmla="*/ 273 w 735"/>
                    <a:gd name="T15" fmla="*/ 12 h 735"/>
                    <a:gd name="T16" fmla="*/ 184 w 735"/>
                    <a:gd name="T17" fmla="*/ 49 h 735"/>
                    <a:gd name="T18" fmla="*/ 107 w 735"/>
                    <a:gd name="T19" fmla="*/ 107 h 735"/>
                    <a:gd name="T20" fmla="*/ 50 w 735"/>
                    <a:gd name="T21" fmla="*/ 184 h 735"/>
                    <a:gd name="T22" fmla="*/ 12 w 735"/>
                    <a:gd name="T23" fmla="*/ 272 h 735"/>
                    <a:gd name="T24" fmla="*/ 0 w 735"/>
                    <a:gd name="T25" fmla="*/ 367 h 735"/>
                    <a:gd name="T26" fmla="*/ 12 w 735"/>
                    <a:gd name="T27" fmla="*/ 462 h 735"/>
                    <a:gd name="T28" fmla="*/ 50 w 735"/>
                    <a:gd name="T29" fmla="*/ 551 h 735"/>
                    <a:gd name="T30" fmla="*/ 107 w 735"/>
                    <a:gd name="T31" fmla="*/ 627 h 735"/>
                    <a:gd name="T32" fmla="*/ 184 w 735"/>
                    <a:gd name="T33" fmla="*/ 685 h 735"/>
                    <a:gd name="T34" fmla="*/ 273 w 735"/>
                    <a:gd name="T35" fmla="*/ 722 h 735"/>
                    <a:gd name="T36" fmla="*/ 368 w 735"/>
                    <a:gd name="T37" fmla="*/ 735 h 735"/>
                    <a:gd name="T38" fmla="*/ 463 w 735"/>
                    <a:gd name="T39" fmla="*/ 722 h 735"/>
                    <a:gd name="T40" fmla="*/ 551 w 735"/>
                    <a:gd name="T41" fmla="*/ 685 h 735"/>
                    <a:gd name="T42" fmla="*/ 627 w 735"/>
                    <a:gd name="T43" fmla="*/ 627 h 735"/>
                    <a:gd name="T44" fmla="*/ 686 w 735"/>
                    <a:gd name="T45" fmla="*/ 551 h 735"/>
                    <a:gd name="T46" fmla="*/ 722 w 735"/>
                    <a:gd name="T47" fmla="*/ 462 h 735"/>
                    <a:gd name="T48" fmla="*/ 735 w 735"/>
                    <a:gd name="T49" fmla="*/ 367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5" h="735">
                      <a:moveTo>
                        <a:pt x="735" y="367"/>
                      </a:moveTo>
                      <a:lnTo>
                        <a:pt x="722" y="272"/>
                      </a:lnTo>
                      <a:lnTo>
                        <a:pt x="686" y="184"/>
                      </a:lnTo>
                      <a:lnTo>
                        <a:pt x="627" y="107"/>
                      </a:lnTo>
                      <a:lnTo>
                        <a:pt x="551" y="49"/>
                      </a:lnTo>
                      <a:lnTo>
                        <a:pt x="463" y="12"/>
                      </a:lnTo>
                      <a:lnTo>
                        <a:pt x="368" y="0"/>
                      </a:lnTo>
                      <a:lnTo>
                        <a:pt x="273" y="12"/>
                      </a:lnTo>
                      <a:lnTo>
                        <a:pt x="184" y="49"/>
                      </a:lnTo>
                      <a:lnTo>
                        <a:pt x="107" y="107"/>
                      </a:lnTo>
                      <a:lnTo>
                        <a:pt x="50" y="184"/>
                      </a:lnTo>
                      <a:lnTo>
                        <a:pt x="12" y="272"/>
                      </a:lnTo>
                      <a:lnTo>
                        <a:pt x="0" y="367"/>
                      </a:lnTo>
                      <a:lnTo>
                        <a:pt x="12" y="462"/>
                      </a:lnTo>
                      <a:lnTo>
                        <a:pt x="50" y="551"/>
                      </a:lnTo>
                      <a:lnTo>
                        <a:pt x="107" y="627"/>
                      </a:lnTo>
                      <a:lnTo>
                        <a:pt x="184" y="685"/>
                      </a:lnTo>
                      <a:lnTo>
                        <a:pt x="273" y="722"/>
                      </a:lnTo>
                      <a:lnTo>
                        <a:pt x="368" y="735"/>
                      </a:lnTo>
                      <a:lnTo>
                        <a:pt x="463" y="722"/>
                      </a:lnTo>
                      <a:lnTo>
                        <a:pt x="551" y="685"/>
                      </a:lnTo>
                      <a:lnTo>
                        <a:pt x="627" y="627"/>
                      </a:lnTo>
                      <a:lnTo>
                        <a:pt x="686" y="551"/>
                      </a:lnTo>
                      <a:lnTo>
                        <a:pt x="722" y="462"/>
                      </a:lnTo>
                      <a:lnTo>
                        <a:pt x="735" y="367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88" name="Line 59"/>
              <p:cNvSpPr>
                <a:spLocks noChangeShapeType="1"/>
              </p:cNvSpPr>
              <p:nvPr/>
            </p:nvSpPr>
            <p:spPr bwMode="auto">
              <a:xfrm>
                <a:off x="4754" y="11190"/>
                <a:ext cx="113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stealth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9" name="Rectangle 58"/>
              <p:cNvSpPr>
                <a:spLocks noChangeArrowheads="1"/>
              </p:cNvSpPr>
              <p:nvPr/>
            </p:nvSpPr>
            <p:spPr bwMode="auto">
              <a:xfrm>
                <a:off x="5112" y="10846"/>
                <a:ext cx="403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med"/>
                    <a:tailEnd type="none" w="sm" len="med"/>
                  </a14:hiddenLine>
                </a:ext>
              </a:extLst>
            </p:spPr>
            <p:txBody>
              <a:bodyPr vert="horz" wrap="square" lIns="71323" tIns="35662" rIns="71323" bIns="3566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9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R</a:t>
                </a: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" name="Group 6"/>
            <p:cNvGrpSpPr>
              <a:grpSpLocks/>
            </p:cNvGrpSpPr>
            <p:nvPr/>
          </p:nvGrpSpPr>
          <p:grpSpPr bwMode="auto">
            <a:xfrm>
              <a:off x="2913" y="2123"/>
              <a:ext cx="2029" cy="647"/>
              <a:chOff x="3067" y="2059"/>
              <a:chExt cx="2029" cy="699"/>
            </a:xfrm>
          </p:grpSpPr>
          <p:grpSp>
            <p:nvGrpSpPr>
              <p:cNvPr id="13" name="Group 8"/>
              <p:cNvGrpSpPr>
                <a:grpSpLocks/>
              </p:cNvGrpSpPr>
              <p:nvPr/>
            </p:nvGrpSpPr>
            <p:grpSpPr bwMode="auto">
              <a:xfrm>
                <a:off x="3067" y="2109"/>
                <a:ext cx="1980" cy="649"/>
                <a:chOff x="2340" y="8331"/>
                <a:chExt cx="1980" cy="649"/>
              </a:xfrm>
            </p:grpSpPr>
            <p:grpSp>
              <p:nvGrpSpPr>
                <p:cNvPr id="15" name="Group 52"/>
                <p:cNvGrpSpPr>
                  <a:grpSpLocks/>
                </p:cNvGrpSpPr>
                <p:nvPr/>
              </p:nvGrpSpPr>
              <p:grpSpPr bwMode="auto">
                <a:xfrm>
                  <a:off x="2340" y="8640"/>
                  <a:ext cx="239" cy="237"/>
                  <a:chOff x="7305" y="9109"/>
                  <a:chExt cx="239" cy="237"/>
                </a:xfrm>
              </p:grpSpPr>
              <p:sp>
                <p:nvSpPr>
                  <p:cNvPr id="2076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7305" y="9109"/>
                    <a:ext cx="239" cy="237"/>
                  </a:xfrm>
                  <a:prstGeom prst="rect">
                    <a:avLst/>
                  </a:prstGeom>
                  <a:noFill/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7" name="Freeform 55"/>
                  <p:cNvSpPr>
                    <a:spLocks/>
                  </p:cNvSpPr>
                  <p:nvPr/>
                </p:nvSpPr>
                <p:spPr bwMode="auto">
                  <a:xfrm>
                    <a:off x="7305" y="9109"/>
                    <a:ext cx="239" cy="237"/>
                  </a:xfrm>
                  <a:custGeom>
                    <a:avLst/>
                    <a:gdLst>
                      <a:gd name="T0" fmla="*/ 735 w 735"/>
                      <a:gd name="T1" fmla="*/ 367 h 735"/>
                      <a:gd name="T2" fmla="*/ 722 w 735"/>
                      <a:gd name="T3" fmla="*/ 272 h 735"/>
                      <a:gd name="T4" fmla="*/ 685 w 735"/>
                      <a:gd name="T5" fmla="*/ 183 h 735"/>
                      <a:gd name="T6" fmla="*/ 627 w 735"/>
                      <a:gd name="T7" fmla="*/ 108 h 735"/>
                      <a:gd name="T8" fmla="*/ 551 w 735"/>
                      <a:gd name="T9" fmla="*/ 49 h 735"/>
                      <a:gd name="T10" fmla="*/ 462 w 735"/>
                      <a:gd name="T11" fmla="*/ 12 h 735"/>
                      <a:gd name="T12" fmla="*/ 367 w 735"/>
                      <a:gd name="T13" fmla="*/ 0 h 735"/>
                      <a:gd name="T14" fmla="*/ 272 w 735"/>
                      <a:gd name="T15" fmla="*/ 12 h 735"/>
                      <a:gd name="T16" fmla="*/ 184 w 735"/>
                      <a:gd name="T17" fmla="*/ 49 h 735"/>
                      <a:gd name="T18" fmla="*/ 108 w 735"/>
                      <a:gd name="T19" fmla="*/ 108 h 735"/>
                      <a:gd name="T20" fmla="*/ 49 w 735"/>
                      <a:gd name="T21" fmla="*/ 183 h 735"/>
                      <a:gd name="T22" fmla="*/ 13 w 735"/>
                      <a:gd name="T23" fmla="*/ 272 h 735"/>
                      <a:gd name="T24" fmla="*/ 0 w 735"/>
                      <a:gd name="T25" fmla="*/ 367 h 735"/>
                      <a:gd name="T26" fmla="*/ 13 w 735"/>
                      <a:gd name="T27" fmla="*/ 462 h 735"/>
                      <a:gd name="T28" fmla="*/ 49 w 735"/>
                      <a:gd name="T29" fmla="*/ 551 h 735"/>
                      <a:gd name="T30" fmla="*/ 108 w 735"/>
                      <a:gd name="T31" fmla="*/ 627 h 735"/>
                      <a:gd name="T32" fmla="*/ 184 w 735"/>
                      <a:gd name="T33" fmla="*/ 686 h 735"/>
                      <a:gd name="T34" fmla="*/ 272 w 735"/>
                      <a:gd name="T35" fmla="*/ 722 h 735"/>
                      <a:gd name="T36" fmla="*/ 367 w 735"/>
                      <a:gd name="T37" fmla="*/ 735 h 735"/>
                      <a:gd name="T38" fmla="*/ 462 w 735"/>
                      <a:gd name="T39" fmla="*/ 722 h 735"/>
                      <a:gd name="T40" fmla="*/ 551 w 735"/>
                      <a:gd name="T41" fmla="*/ 686 h 735"/>
                      <a:gd name="T42" fmla="*/ 627 w 735"/>
                      <a:gd name="T43" fmla="*/ 627 h 735"/>
                      <a:gd name="T44" fmla="*/ 685 w 735"/>
                      <a:gd name="T45" fmla="*/ 551 h 735"/>
                      <a:gd name="T46" fmla="*/ 722 w 735"/>
                      <a:gd name="T47" fmla="*/ 462 h 735"/>
                      <a:gd name="T48" fmla="*/ 735 w 735"/>
                      <a:gd name="T49" fmla="*/ 367 h 7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35" h="735">
                        <a:moveTo>
                          <a:pt x="735" y="367"/>
                        </a:moveTo>
                        <a:lnTo>
                          <a:pt x="722" y="272"/>
                        </a:lnTo>
                        <a:lnTo>
                          <a:pt x="685" y="183"/>
                        </a:lnTo>
                        <a:lnTo>
                          <a:pt x="627" y="108"/>
                        </a:lnTo>
                        <a:lnTo>
                          <a:pt x="551" y="49"/>
                        </a:lnTo>
                        <a:lnTo>
                          <a:pt x="462" y="12"/>
                        </a:lnTo>
                        <a:lnTo>
                          <a:pt x="367" y="0"/>
                        </a:lnTo>
                        <a:lnTo>
                          <a:pt x="272" y="12"/>
                        </a:lnTo>
                        <a:lnTo>
                          <a:pt x="184" y="49"/>
                        </a:lnTo>
                        <a:lnTo>
                          <a:pt x="108" y="108"/>
                        </a:lnTo>
                        <a:lnTo>
                          <a:pt x="49" y="183"/>
                        </a:lnTo>
                        <a:lnTo>
                          <a:pt x="13" y="272"/>
                        </a:lnTo>
                        <a:lnTo>
                          <a:pt x="0" y="367"/>
                        </a:lnTo>
                        <a:lnTo>
                          <a:pt x="13" y="462"/>
                        </a:lnTo>
                        <a:lnTo>
                          <a:pt x="49" y="551"/>
                        </a:lnTo>
                        <a:lnTo>
                          <a:pt x="108" y="627"/>
                        </a:lnTo>
                        <a:lnTo>
                          <a:pt x="184" y="686"/>
                        </a:lnTo>
                        <a:lnTo>
                          <a:pt x="272" y="722"/>
                        </a:lnTo>
                        <a:lnTo>
                          <a:pt x="367" y="735"/>
                        </a:lnTo>
                        <a:lnTo>
                          <a:pt x="462" y="722"/>
                        </a:lnTo>
                        <a:lnTo>
                          <a:pt x="551" y="686"/>
                        </a:lnTo>
                        <a:lnTo>
                          <a:pt x="627" y="627"/>
                        </a:lnTo>
                        <a:lnTo>
                          <a:pt x="685" y="551"/>
                        </a:lnTo>
                        <a:lnTo>
                          <a:pt x="722" y="462"/>
                        </a:lnTo>
                        <a:lnTo>
                          <a:pt x="735" y="367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8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7340" y="9144"/>
                    <a:ext cx="169" cy="169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9" name="Line 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340" y="9144"/>
                    <a:ext cx="169" cy="169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2"/>
                <p:cNvGrpSpPr>
                  <a:grpSpLocks/>
                </p:cNvGrpSpPr>
                <p:nvPr/>
              </p:nvGrpSpPr>
              <p:grpSpPr bwMode="auto">
                <a:xfrm>
                  <a:off x="2340" y="8331"/>
                  <a:ext cx="239" cy="239"/>
                  <a:chOff x="7305" y="8634"/>
                  <a:chExt cx="239" cy="239"/>
                </a:xfrm>
              </p:grpSpPr>
              <p:sp>
                <p:nvSpPr>
                  <p:cNvPr id="20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7305" y="8634"/>
                    <a:ext cx="239" cy="239"/>
                  </a:xfrm>
                  <a:prstGeom prst="rect">
                    <a:avLst/>
                  </a:prstGeom>
                  <a:noFill/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50"/>
                  <p:cNvSpPr>
                    <a:spLocks/>
                  </p:cNvSpPr>
                  <p:nvPr/>
                </p:nvSpPr>
                <p:spPr bwMode="auto">
                  <a:xfrm>
                    <a:off x="7305" y="8634"/>
                    <a:ext cx="239" cy="239"/>
                  </a:xfrm>
                  <a:custGeom>
                    <a:avLst/>
                    <a:gdLst>
                      <a:gd name="T0" fmla="*/ 735 w 735"/>
                      <a:gd name="T1" fmla="*/ 367 h 735"/>
                      <a:gd name="T2" fmla="*/ 722 w 735"/>
                      <a:gd name="T3" fmla="*/ 272 h 735"/>
                      <a:gd name="T4" fmla="*/ 685 w 735"/>
                      <a:gd name="T5" fmla="*/ 184 h 735"/>
                      <a:gd name="T6" fmla="*/ 627 w 735"/>
                      <a:gd name="T7" fmla="*/ 107 h 735"/>
                      <a:gd name="T8" fmla="*/ 551 w 735"/>
                      <a:gd name="T9" fmla="*/ 49 h 735"/>
                      <a:gd name="T10" fmla="*/ 462 w 735"/>
                      <a:gd name="T11" fmla="*/ 12 h 735"/>
                      <a:gd name="T12" fmla="*/ 367 w 735"/>
                      <a:gd name="T13" fmla="*/ 0 h 735"/>
                      <a:gd name="T14" fmla="*/ 272 w 735"/>
                      <a:gd name="T15" fmla="*/ 12 h 735"/>
                      <a:gd name="T16" fmla="*/ 184 w 735"/>
                      <a:gd name="T17" fmla="*/ 49 h 735"/>
                      <a:gd name="T18" fmla="*/ 108 w 735"/>
                      <a:gd name="T19" fmla="*/ 107 h 735"/>
                      <a:gd name="T20" fmla="*/ 49 w 735"/>
                      <a:gd name="T21" fmla="*/ 184 h 735"/>
                      <a:gd name="T22" fmla="*/ 13 w 735"/>
                      <a:gd name="T23" fmla="*/ 272 h 735"/>
                      <a:gd name="T24" fmla="*/ 0 w 735"/>
                      <a:gd name="T25" fmla="*/ 367 h 735"/>
                      <a:gd name="T26" fmla="*/ 13 w 735"/>
                      <a:gd name="T27" fmla="*/ 462 h 735"/>
                      <a:gd name="T28" fmla="*/ 49 w 735"/>
                      <a:gd name="T29" fmla="*/ 551 h 735"/>
                      <a:gd name="T30" fmla="*/ 108 w 735"/>
                      <a:gd name="T31" fmla="*/ 627 h 735"/>
                      <a:gd name="T32" fmla="*/ 184 w 735"/>
                      <a:gd name="T33" fmla="*/ 685 h 735"/>
                      <a:gd name="T34" fmla="*/ 272 w 735"/>
                      <a:gd name="T35" fmla="*/ 722 h 735"/>
                      <a:gd name="T36" fmla="*/ 367 w 735"/>
                      <a:gd name="T37" fmla="*/ 735 h 735"/>
                      <a:gd name="T38" fmla="*/ 462 w 735"/>
                      <a:gd name="T39" fmla="*/ 722 h 735"/>
                      <a:gd name="T40" fmla="*/ 551 w 735"/>
                      <a:gd name="T41" fmla="*/ 685 h 735"/>
                      <a:gd name="T42" fmla="*/ 627 w 735"/>
                      <a:gd name="T43" fmla="*/ 627 h 735"/>
                      <a:gd name="T44" fmla="*/ 685 w 735"/>
                      <a:gd name="T45" fmla="*/ 551 h 735"/>
                      <a:gd name="T46" fmla="*/ 722 w 735"/>
                      <a:gd name="T47" fmla="*/ 462 h 735"/>
                      <a:gd name="T48" fmla="*/ 735 w 735"/>
                      <a:gd name="T49" fmla="*/ 367 h 7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35" h="735">
                        <a:moveTo>
                          <a:pt x="735" y="367"/>
                        </a:moveTo>
                        <a:lnTo>
                          <a:pt x="722" y="272"/>
                        </a:lnTo>
                        <a:lnTo>
                          <a:pt x="685" y="184"/>
                        </a:lnTo>
                        <a:lnTo>
                          <a:pt x="627" y="107"/>
                        </a:lnTo>
                        <a:lnTo>
                          <a:pt x="551" y="49"/>
                        </a:lnTo>
                        <a:lnTo>
                          <a:pt x="462" y="12"/>
                        </a:lnTo>
                        <a:lnTo>
                          <a:pt x="367" y="0"/>
                        </a:lnTo>
                        <a:lnTo>
                          <a:pt x="272" y="12"/>
                        </a:lnTo>
                        <a:lnTo>
                          <a:pt x="184" y="49"/>
                        </a:lnTo>
                        <a:lnTo>
                          <a:pt x="108" y="107"/>
                        </a:lnTo>
                        <a:lnTo>
                          <a:pt x="49" y="184"/>
                        </a:lnTo>
                        <a:lnTo>
                          <a:pt x="13" y="272"/>
                        </a:lnTo>
                        <a:lnTo>
                          <a:pt x="0" y="367"/>
                        </a:lnTo>
                        <a:lnTo>
                          <a:pt x="13" y="462"/>
                        </a:lnTo>
                        <a:lnTo>
                          <a:pt x="49" y="551"/>
                        </a:lnTo>
                        <a:lnTo>
                          <a:pt x="108" y="627"/>
                        </a:lnTo>
                        <a:lnTo>
                          <a:pt x="184" y="685"/>
                        </a:lnTo>
                        <a:lnTo>
                          <a:pt x="272" y="722"/>
                        </a:lnTo>
                        <a:lnTo>
                          <a:pt x="367" y="735"/>
                        </a:lnTo>
                        <a:lnTo>
                          <a:pt x="462" y="722"/>
                        </a:lnTo>
                        <a:lnTo>
                          <a:pt x="551" y="685"/>
                        </a:lnTo>
                        <a:lnTo>
                          <a:pt x="627" y="627"/>
                        </a:lnTo>
                        <a:lnTo>
                          <a:pt x="685" y="551"/>
                        </a:lnTo>
                        <a:lnTo>
                          <a:pt x="722" y="462"/>
                        </a:lnTo>
                        <a:lnTo>
                          <a:pt x="735" y="367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" name="Freeform 49"/>
                  <p:cNvSpPr>
                    <a:spLocks/>
                  </p:cNvSpPr>
                  <p:nvPr/>
                </p:nvSpPr>
                <p:spPr bwMode="auto">
                  <a:xfrm>
                    <a:off x="7360" y="8689"/>
                    <a:ext cx="130" cy="130"/>
                  </a:xfrm>
                  <a:custGeom>
                    <a:avLst/>
                    <a:gdLst>
                      <a:gd name="T0" fmla="*/ 403 w 403"/>
                      <a:gd name="T1" fmla="*/ 202 h 404"/>
                      <a:gd name="T2" fmla="*/ 393 w 403"/>
                      <a:gd name="T3" fmla="*/ 140 h 404"/>
                      <a:gd name="T4" fmla="*/ 364 w 403"/>
                      <a:gd name="T5" fmla="*/ 84 h 404"/>
                      <a:gd name="T6" fmla="*/ 320 w 403"/>
                      <a:gd name="T7" fmla="*/ 39 h 404"/>
                      <a:gd name="T8" fmla="*/ 263 w 403"/>
                      <a:gd name="T9" fmla="*/ 10 h 404"/>
                      <a:gd name="T10" fmla="*/ 201 w 403"/>
                      <a:gd name="T11" fmla="*/ 0 h 404"/>
                      <a:gd name="T12" fmla="*/ 139 w 403"/>
                      <a:gd name="T13" fmla="*/ 10 h 404"/>
                      <a:gd name="T14" fmla="*/ 83 w 403"/>
                      <a:gd name="T15" fmla="*/ 39 h 404"/>
                      <a:gd name="T16" fmla="*/ 38 w 403"/>
                      <a:gd name="T17" fmla="*/ 84 h 404"/>
                      <a:gd name="T18" fmla="*/ 10 w 403"/>
                      <a:gd name="T19" fmla="*/ 140 h 404"/>
                      <a:gd name="T20" fmla="*/ 0 w 403"/>
                      <a:gd name="T21" fmla="*/ 202 h 404"/>
                      <a:gd name="T22" fmla="*/ 10 w 403"/>
                      <a:gd name="T23" fmla="*/ 264 h 404"/>
                      <a:gd name="T24" fmla="*/ 38 w 403"/>
                      <a:gd name="T25" fmla="*/ 320 h 404"/>
                      <a:gd name="T26" fmla="*/ 83 w 403"/>
                      <a:gd name="T27" fmla="*/ 365 h 404"/>
                      <a:gd name="T28" fmla="*/ 139 w 403"/>
                      <a:gd name="T29" fmla="*/ 394 h 404"/>
                      <a:gd name="T30" fmla="*/ 201 w 403"/>
                      <a:gd name="T31" fmla="*/ 404 h 404"/>
                      <a:gd name="T32" fmla="*/ 263 w 403"/>
                      <a:gd name="T33" fmla="*/ 394 h 404"/>
                      <a:gd name="T34" fmla="*/ 320 w 403"/>
                      <a:gd name="T35" fmla="*/ 365 h 404"/>
                      <a:gd name="T36" fmla="*/ 364 w 403"/>
                      <a:gd name="T37" fmla="*/ 320 h 404"/>
                      <a:gd name="T38" fmla="*/ 393 w 403"/>
                      <a:gd name="T39" fmla="*/ 264 h 404"/>
                      <a:gd name="T40" fmla="*/ 403 w 403"/>
                      <a:gd name="T41" fmla="*/ 202 h 4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03" h="404">
                        <a:moveTo>
                          <a:pt x="403" y="202"/>
                        </a:moveTo>
                        <a:lnTo>
                          <a:pt x="393" y="140"/>
                        </a:lnTo>
                        <a:lnTo>
                          <a:pt x="364" y="84"/>
                        </a:lnTo>
                        <a:lnTo>
                          <a:pt x="320" y="39"/>
                        </a:lnTo>
                        <a:lnTo>
                          <a:pt x="263" y="10"/>
                        </a:lnTo>
                        <a:lnTo>
                          <a:pt x="201" y="0"/>
                        </a:lnTo>
                        <a:lnTo>
                          <a:pt x="139" y="10"/>
                        </a:lnTo>
                        <a:lnTo>
                          <a:pt x="83" y="39"/>
                        </a:lnTo>
                        <a:lnTo>
                          <a:pt x="38" y="84"/>
                        </a:lnTo>
                        <a:lnTo>
                          <a:pt x="10" y="140"/>
                        </a:lnTo>
                        <a:lnTo>
                          <a:pt x="0" y="202"/>
                        </a:lnTo>
                        <a:lnTo>
                          <a:pt x="10" y="264"/>
                        </a:lnTo>
                        <a:lnTo>
                          <a:pt x="38" y="320"/>
                        </a:lnTo>
                        <a:lnTo>
                          <a:pt x="83" y="365"/>
                        </a:lnTo>
                        <a:lnTo>
                          <a:pt x="139" y="394"/>
                        </a:lnTo>
                        <a:lnTo>
                          <a:pt x="201" y="404"/>
                        </a:lnTo>
                        <a:lnTo>
                          <a:pt x="263" y="394"/>
                        </a:lnTo>
                        <a:lnTo>
                          <a:pt x="320" y="365"/>
                        </a:lnTo>
                        <a:lnTo>
                          <a:pt x="364" y="320"/>
                        </a:lnTo>
                        <a:lnTo>
                          <a:pt x="393" y="264"/>
                        </a:lnTo>
                        <a:lnTo>
                          <a:pt x="403" y="202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" name="Freeform 48"/>
                  <p:cNvSpPr>
                    <a:spLocks/>
                  </p:cNvSpPr>
                  <p:nvPr/>
                </p:nvSpPr>
                <p:spPr bwMode="auto">
                  <a:xfrm>
                    <a:off x="7404" y="8689"/>
                    <a:ext cx="41" cy="2"/>
                  </a:xfrm>
                  <a:custGeom>
                    <a:avLst/>
                    <a:gdLst>
                      <a:gd name="T0" fmla="*/ 62 w 124"/>
                      <a:gd name="T1" fmla="*/ 0 h 10"/>
                      <a:gd name="T2" fmla="*/ 0 w 124"/>
                      <a:gd name="T3" fmla="*/ 10 h 10"/>
                      <a:gd name="T4" fmla="*/ 124 w 124"/>
                      <a:gd name="T5" fmla="*/ 10 h 10"/>
                      <a:gd name="T6" fmla="*/ 62 w 124"/>
                      <a:gd name="T7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10">
                        <a:moveTo>
                          <a:pt x="62" y="0"/>
                        </a:moveTo>
                        <a:lnTo>
                          <a:pt x="0" y="10"/>
                        </a:lnTo>
                        <a:lnTo>
                          <a:pt x="124" y="10"/>
                        </a:lnTo>
                        <a:lnTo>
                          <a:pt x="6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" name="Freeform 47"/>
                  <p:cNvSpPr>
                    <a:spLocks/>
                  </p:cNvSpPr>
                  <p:nvPr/>
                </p:nvSpPr>
                <p:spPr bwMode="auto">
                  <a:xfrm>
                    <a:off x="7404" y="8689"/>
                    <a:ext cx="41" cy="2"/>
                  </a:xfrm>
                  <a:custGeom>
                    <a:avLst/>
                    <a:gdLst>
                      <a:gd name="T0" fmla="*/ 62 w 124"/>
                      <a:gd name="T1" fmla="*/ 0 h 10"/>
                      <a:gd name="T2" fmla="*/ 0 w 124"/>
                      <a:gd name="T3" fmla="*/ 10 h 10"/>
                      <a:gd name="T4" fmla="*/ 124 w 124"/>
                      <a:gd name="T5" fmla="*/ 10 h 10"/>
                      <a:gd name="T6" fmla="*/ 62 w 124"/>
                      <a:gd name="T7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10">
                        <a:moveTo>
                          <a:pt x="62" y="0"/>
                        </a:moveTo>
                        <a:lnTo>
                          <a:pt x="0" y="10"/>
                        </a:lnTo>
                        <a:lnTo>
                          <a:pt x="124" y="10"/>
                        </a:lnTo>
                        <a:lnTo>
                          <a:pt x="62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46"/>
                  <p:cNvSpPr>
                    <a:spLocks/>
                  </p:cNvSpPr>
                  <p:nvPr/>
                </p:nvSpPr>
                <p:spPr bwMode="auto">
                  <a:xfrm>
                    <a:off x="7387" y="8691"/>
                    <a:ext cx="76" cy="9"/>
                  </a:xfrm>
                  <a:custGeom>
                    <a:avLst/>
                    <a:gdLst>
                      <a:gd name="T0" fmla="*/ 56 w 237"/>
                      <a:gd name="T1" fmla="*/ 0 h 29"/>
                      <a:gd name="T2" fmla="*/ 0 w 237"/>
                      <a:gd name="T3" fmla="*/ 29 h 29"/>
                      <a:gd name="T4" fmla="*/ 237 w 237"/>
                      <a:gd name="T5" fmla="*/ 29 h 29"/>
                      <a:gd name="T6" fmla="*/ 56 w 237"/>
                      <a:gd name="T7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37" h="29">
                        <a:moveTo>
                          <a:pt x="56" y="0"/>
                        </a:moveTo>
                        <a:lnTo>
                          <a:pt x="0" y="29"/>
                        </a:lnTo>
                        <a:lnTo>
                          <a:pt x="237" y="29"/>
                        </a:lnTo>
                        <a:lnTo>
                          <a:pt x="5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45"/>
                  <p:cNvSpPr>
                    <a:spLocks/>
                  </p:cNvSpPr>
                  <p:nvPr/>
                </p:nvSpPr>
                <p:spPr bwMode="auto">
                  <a:xfrm>
                    <a:off x="7387" y="8691"/>
                    <a:ext cx="76" cy="9"/>
                  </a:xfrm>
                  <a:custGeom>
                    <a:avLst/>
                    <a:gdLst>
                      <a:gd name="T0" fmla="*/ 56 w 237"/>
                      <a:gd name="T1" fmla="*/ 0 h 29"/>
                      <a:gd name="T2" fmla="*/ 0 w 237"/>
                      <a:gd name="T3" fmla="*/ 29 h 29"/>
                      <a:gd name="T4" fmla="*/ 237 w 237"/>
                      <a:gd name="T5" fmla="*/ 29 h 29"/>
                      <a:gd name="T6" fmla="*/ 56 w 237"/>
                      <a:gd name="T7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37" h="29">
                        <a:moveTo>
                          <a:pt x="56" y="0"/>
                        </a:moveTo>
                        <a:lnTo>
                          <a:pt x="0" y="29"/>
                        </a:lnTo>
                        <a:lnTo>
                          <a:pt x="237" y="29"/>
                        </a:lnTo>
                        <a:lnTo>
                          <a:pt x="56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44"/>
                  <p:cNvSpPr>
                    <a:spLocks/>
                  </p:cNvSpPr>
                  <p:nvPr/>
                </p:nvSpPr>
                <p:spPr bwMode="auto">
                  <a:xfrm>
                    <a:off x="7404" y="8691"/>
                    <a:ext cx="59" cy="9"/>
                  </a:xfrm>
                  <a:custGeom>
                    <a:avLst/>
                    <a:gdLst>
                      <a:gd name="T0" fmla="*/ 0 w 181"/>
                      <a:gd name="T1" fmla="*/ 0 h 29"/>
                      <a:gd name="T2" fmla="*/ 124 w 181"/>
                      <a:gd name="T3" fmla="*/ 0 h 29"/>
                      <a:gd name="T4" fmla="*/ 181 w 181"/>
                      <a:gd name="T5" fmla="*/ 29 h 29"/>
                      <a:gd name="T6" fmla="*/ 0 w 181"/>
                      <a:gd name="T7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81" h="29">
                        <a:moveTo>
                          <a:pt x="0" y="0"/>
                        </a:moveTo>
                        <a:lnTo>
                          <a:pt x="124" y="0"/>
                        </a:lnTo>
                        <a:lnTo>
                          <a:pt x="181" y="2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43"/>
                  <p:cNvSpPr>
                    <a:spLocks/>
                  </p:cNvSpPr>
                  <p:nvPr/>
                </p:nvSpPr>
                <p:spPr bwMode="auto">
                  <a:xfrm>
                    <a:off x="7404" y="8691"/>
                    <a:ext cx="59" cy="9"/>
                  </a:xfrm>
                  <a:custGeom>
                    <a:avLst/>
                    <a:gdLst>
                      <a:gd name="T0" fmla="*/ 0 w 181"/>
                      <a:gd name="T1" fmla="*/ 0 h 29"/>
                      <a:gd name="T2" fmla="*/ 124 w 181"/>
                      <a:gd name="T3" fmla="*/ 0 h 29"/>
                      <a:gd name="T4" fmla="*/ 181 w 181"/>
                      <a:gd name="T5" fmla="*/ 29 h 29"/>
                      <a:gd name="T6" fmla="*/ 0 w 181"/>
                      <a:gd name="T7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81" h="29">
                        <a:moveTo>
                          <a:pt x="0" y="0"/>
                        </a:moveTo>
                        <a:lnTo>
                          <a:pt x="124" y="0"/>
                        </a:lnTo>
                        <a:lnTo>
                          <a:pt x="181" y="2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42"/>
                  <p:cNvSpPr>
                    <a:spLocks/>
                  </p:cNvSpPr>
                  <p:nvPr/>
                </p:nvSpPr>
                <p:spPr bwMode="auto">
                  <a:xfrm>
                    <a:off x="7371" y="8700"/>
                    <a:ext cx="107" cy="14"/>
                  </a:xfrm>
                  <a:custGeom>
                    <a:avLst/>
                    <a:gdLst>
                      <a:gd name="T0" fmla="*/ 45 w 326"/>
                      <a:gd name="T1" fmla="*/ 0 h 45"/>
                      <a:gd name="T2" fmla="*/ 0 w 326"/>
                      <a:gd name="T3" fmla="*/ 45 h 45"/>
                      <a:gd name="T4" fmla="*/ 326 w 326"/>
                      <a:gd name="T5" fmla="*/ 45 h 45"/>
                      <a:gd name="T6" fmla="*/ 45 w 326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26" h="45">
                        <a:moveTo>
                          <a:pt x="45" y="0"/>
                        </a:moveTo>
                        <a:lnTo>
                          <a:pt x="0" y="45"/>
                        </a:lnTo>
                        <a:lnTo>
                          <a:pt x="326" y="45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Freeform 41"/>
                  <p:cNvSpPr>
                    <a:spLocks/>
                  </p:cNvSpPr>
                  <p:nvPr/>
                </p:nvSpPr>
                <p:spPr bwMode="auto">
                  <a:xfrm>
                    <a:off x="7371" y="8700"/>
                    <a:ext cx="107" cy="14"/>
                  </a:xfrm>
                  <a:custGeom>
                    <a:avLst/>
                    <a:gdLst>
                      <a:gd name="T0" fmla="*/ 45 w 326"/>
                      <a:gd name="T1" fmla="*/ 0 h 45"/>
                      <a:gd name="T2" fmla="*/ 0 w 326"/>
                      <a:gd name="T3" fmla="*/ 45 h 45"/>
                      <a:gd name="T4" fmla="*/ 326 w 326"/>
                      <a:gd name="T5" fmla="*/ 45 h 45"/>
                      <a:gd name="T6" fmla="*/ 45 w 326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26" h="45">
                        <a:moveTo>
                          <a:pt x="45" y="0"/>
                        </a:moveTo>
                        <a:lnTo>
                          <a:pt x="0" y="45"/>
                        </a:lnTo>
                        <a:lnTo>
                          <a:pt x="326" y="45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40"/>
                  <p:cNvSpPr>
                    <a:spLocks/>
                  </p:cNvSpPr>
                  <p:nvPr/>
                </p:nvSpPr>
                <p:spPr bwMode="auto">
                  <a:xfrm>
                    <a:off x="7387" y="8700"/>
                    <a:ext cx="91" cy="14"/>
                  </a:xfrm>
                  <a:custGeom>
                    <a:avLst/>
                    <a:gdLst>
                      <a:gd name="T0" fmla="*/ 0 w 281"/>
                      <a:gd name="T1" fmla="*/ 0 h 45"/>
                      <a:gd name="T2" fmla="*/ 237 w 281"/>
                      <a:gd name="T3" fmla="*/ 0 h 45"/>
                      <a:gd name="T4" fmla="*/ 281 w 281"/>
                      <a:gd name="T5" fmla="*/ 45 h 45"/>
                      <a:gd name="T6" fmla="*/ 0 w 281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1" h="45">
                        <a:moveTo>
                          <a:pt x="0" y="0"/>
                        </a:moveTo>
                        <a:lnTo>
                          <a:pt x="237" y="0"/>
                        </a:lnTo>
                        <a:lnTo>
                          <a:pt x="281" y="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48" name="Freeform 39"/>
                  <p:cNvSpPr>
                    <a:spLocks/>
                  </p:cNvSpPr>
                  <p:nvPr/>
                </p:nvSpPr>
                <p:spPr bwMode="auto">
                  <a:xfrm>
                    <a:off x="7387" y="8700"/>
                    <a:ext cx="91" cy="14"/>
                  </a:xfrm>
                  <a:custGeom>
                    <a:avLst/>
                    <a:gdLst>
                      <a:gd name="T0" fmla="*/ 0 w 281"/>
                      <a:gd name="T1" fmla="*/ 0 h 45"/>
                      <a:gd name="T2" fmla="*/ 237 w 281"/>
                      <a:gd name="T3" fmla="*/ 0 h 45"/>
                      <a:gd name="T4" fmla="*/ 281 w 281"/>
                      <a:gd name="T5" fmla="*/ 45 h 45"/>
                      <a:gd name="T6" fmla="*/ 0 w 281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1" h="45">
                        <a:moveTo>
                          <a:pt x="0" y="0"/>
                        </a:moveTo>
                        <a:lnTo>
                          <a:pt x="237" y="0"/>
                        </a:lnTo>
                        <a:lnTo>
                          <a:pt x="281" y="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49" name="Freeform 38"/>
                  <p:cNvSpPr>
                    <a:spLocks/>
                  </p:cNvSpPr>
                  <p:nvPr/>
                </p:nvSpPr>
                <p:spPr bwMode="auto">
                  <a:xfrm>
                    <a:off x="7364" y="8714"/>
                    <a:ext cx="122" cy="19"/>
                  </a:xfrm>
                  <a:custGeom>
                    <a:avLst/>
                    <a:gdLst>
                      <a:gd name="T0" fmla="*/ 28 w 383"/>
                      <a:gd name="T1" fmla="*/ 0 h 56"/>
                      <a:gd name="T2" fmla="*/ 0 w 383"/>
                      <a:gd name="T3" fmla="*/ 56 h 56"/>
                      <a:gd name="T4" fmla="*/ 383 w 383"/>
                      <a:gd name="T5" fmla="*/ 56 h 56"/>
                      <a:gd name="T6" fmla="*/ 28 w 383"/>
                      <a:gd name="T7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3" h="56">
                        <a:moveTo>
                          <a:pt x="28" y="0"/>
                        </a:moveTo>
                        <a:lnTo>
                          <a:pt x="0" y="56"/>
                        </a:lnTo>
                        <a:lnTo>
                          <a:pt x="383" y="56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1" name="Freeform 37"/>
                  <p:cNvSpPr>
                    <a:spLocks/>
                  </p:cNvSpPr>
                  <p:nvPr/>
                </p:nvSpPr>
                <p:spPr bwMode="auto">
                  <a:xfrm>
                    <a:off x="7364" y="8714"/>
                    <a:ext cx="122" cy="19"/>
                  </a:xfrm>
                  <a:custGeom>
                    <a:avLst/>
                    <a:gdLst>
                      <a:gd name="T0" fmla="*/ 28 w 383"/>
                      <a:gd name="T1" fmla="*/ 0 h 56"/>
                      <a:gd name="T2" fmla="*/ 0 w 383"/>
                      <a:gd name="T3" fmla="*/ 56 h 56"/>
                      <a:gd name="T4" fmla="*/ 383 w 383"/>
                      <a:gd name="T5" fmla="*/ 56 h 56"/>
                      <a:gd name="T6" fmla="*/ 28 w 383"/>
                      <a:gd name="T7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3" h="56">
                        <a:moveTo>
                          <a:pt x="28" y="0"/>
                        </a:moveTo>
                        <a:lnTo>
                          <a:pt x="0" y="56"/>
                        </a:lnTo>
                        <a:lnTo>
                          <a:pt x="383" y="56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2" name="Freeform 36"/>
                  <p:cNvSpPr>
                    <a:spLocks/>
                  </p:cNvSpPr>
                  <p:nvPr/>
                </p:nvSpPr>
                <p:spPr bwMode="auto">
                  <a:xfrm>
                    <a:off x="7371" y="8714"/>
                    <a:ext cx="115" cy="19"/>
                  </a:xfrm>
                  <a:custGeom>
                    <a:avLst/>
                    <a:gdLst>
                      <a:gd name="T0" fmla="*/ 0 w 355"/>
                      <a:gd name="T1" fmla="*/ 0 h 56"/>
                      <a:gd name="T2" fmla="*/ 326 w 355"/>
                      <a:gd name="T3" fmla="*/ 0 h 56"/>
                      <a:gd name="T4" fmla="*/ 355 w 355"/>
                      <a:gd name="T5" fmla="*/ 56 h 56"/>
                      <a:gd name="T6" fmla="*/ 0 w 355"/>
                      <a:gd name="T7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55" h="56">
                        <a:moveTo>
                          <a:pt x="0" y="0"/>
                        </a:moveTo>
                        <a:lnTo>
                          <a:pt x="326" y="0"/>
                        </a:lnTo>
                        <a:lnTo>
                          <a:pt x="355" y="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3" name="Freeform 35"/>
                  <p:cNvSpPr>
                    <a:spLocks/>
                  </p:cNvSpPr>
                  <p:nvPr/>
                </p:nvSpPr>
                <p:spPr bwMode="auto">
                  <a:xfrm>
                    <a:off x="7371" y="8714"/>
                    <a:ext cx="115" cy="19"/>
                  </a:xfrm>
                  <a:custGeom>
                    <a:avLst/>
                    <a:gdLst>
                      <a:gd name="T0" fmla="*/ 0 w 355"/>
                      <a:gd name="T1" fmla="*/ 0 h 56"/>
                      <a:gd name="T2" fmla="*/ 326 w 355"/>
                      <a:gd name="T3" fmla="*/ 0 h 56"/>
                      <a:gd name="T4" fmla="*/ 355 w 355"/>
                      <a:gd name="T5" fmla="*/ 56 h 56"/>
                      <a:gd name="T6" fmla="*/ 0 w 355"/>
                      <a:gd name="T7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55" h="56">
                        <a:moveTo>
                          <a:pt x="0" y="0"/>
                        </a:moveTo>
                        <a:lnTo>
                          <a:pt x="326" y="0"/>
                        </a:lnTo>
                        <a:lnTo>
                          <a:pt x="355" y="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4" name="Freeform 34"/>
                  <p:cNvSpPr>
                    <a:spLocks/>
                  </p:cNvSpPr>
                  <p:nvPr/>
                </p:nvSpPr>
                <p:spPr bwMode="auto">
                  <a:xfrm>
                    <a:off x="7360" y="8733"/>
                    <a:ext cx="130" cy="20"/>
                  </a:xfrm>
                  <a:custGeom>
                    <a:avLst/>
                    <a:gdLst>
                      <a:gd name="T0" fmla="*/ 10 w 403"/>
                      <a:gd name="T1" fmla="*/ 0 h 62"/>
                      <a:gd name="T2" fmla="*/ 0 w 403"/>
                      <a:gd name="T3" fmla="*/ 62 h 62"/>
                      <a:gd name="T4" fmla="*/ 403 w 403"/>
                      <a:gd name="T5" fmla="*/ 62 h 62"/>
                      <a:gd name="T6" fmla="*/ 10 w 403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03" h="62">
                        <a:moveTo>
                          <a:pt x="10" y="0"/>
                        </a:moveTo>
                        <a:lnTo>
                          <a:pt x="0" y="62"/>
                        </a:lnTo>
                        <a:lnTo>
                          <a:pt x="403" y="62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5" name="Freeform 33"/>
                  <p:cNvSpPr>
                    <a:spLocks/>
                  </p:cNvSpPr>
                  <p:nvPr/>
                </p:nvSpPr>
                <p:spPr bwMode="auto">
                  <a:xfrm>
                    <a:off x="7360" y="8733"/>
                    <a:ext cx="130" cy="20"/>
                  </a:xfrm>
                  <a:custGeom>
                    <a:avLst/>
                    <a:gdLst>
                      <a:gd name="T0" fmla="*/ 10 w 403"/>
                      <a:gd name="T1" fmla="*/ 0 h 62"/>
                      <a:gd name="T2" fmla="*/ 0 w 403"/>
                      <a:gd name="T3" fmla="*/ 62 h 62"/>
                      <a:gd name="T4" fmla="*/ 403 w 403"/>
                      <a:gd name="T5" fmla="*/ 62 h 62"/>
                      <a:gd name="T6" fmla="*/ 10 w 403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03" h="62">
                        <a:moveTo>
                          <a:pt x="10" y="0"/>
                        </a:moveTo>
                        <a:lnTo>
                          <a:pt x="0" y="62"/>
                        </a:lnTo>
                        <a:lnTo>
                          <a:pt x="403" y="62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6" name="Freeform 32"/>
                  <p:cNvSpPr>
                    <a:spLocks/>
                  </p:cNvSpPr>
                  <p:nvPr/>
                </p:nvSpPr>
                <p:spPr bwMode="auto">
                  <a:xfrm>
                    <a:off x="7364" y="8733"/>
                    <a:ext cx="126" cy="20"/>
                  </a:xfrm>
                  <a:custGeom>
                    <a:avLst/>
                    <a:gdLst>
                      <a:gd name="T0" fmla="*/ 0 w 393"/>
                      <a:gd name="T1" fmla="*/ 0 h 62"/>
                      <a:gd name="T2" fmla="*/ 383 w 393"/>
                      <a:gd name="T3" fmla="*/ 0 h 62"/>
                      <a:gd name="T4" fmla="*/ 393 w 393"/>
                      <a:gd name="T5" fmla="*/ 62 h 62"/>
                      <a:gd name="T6" fmla="*/ 0 w 393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93" h="62">
                        <a:moveTo>
                          <a:pt x="0" y="0"/>
                        </a:moveTo>
                        <a:lnTo>
                          <a:pt x="383" y="0"/>
                        </a:lnTo>
                        <a:lnTo>
                          <a:pt x="393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7" name="Freeform 31"/>
                  <p:cNvSpPr>
                    <a:spLocks/>
                  </p:cNvSpPr>
                  <p:nvPr/>
                </p:nvSpPr>
                <p:spPr bwMode="auto">
                  <a:xfrm>
                    <a:off x="7364" y="8733"/>
                    <a:ext cx="126" cy="20"/>
                  </a:xfrm>
                  <a:custGeom>
                    <a:avLst/>
                    <a:gdLst>
                      <a:gd name="T0" fmla="*/ 0 w 393"/>
                      <a:gd name="T1" fmla="*/ 0 h 62"/>
                      <a:gd name="T2" fmla="*/ 383 w 393"/>
                      <a:gd name="T3" fmla="*/ 0 h 62"/>
                      <a:gd name="T4" fmla="*/ 393 w 393"/>
                      <a:gd name="T5" fmla="*/ 62 h 62"/>
                      <a:gd name="T6" fmla="*/ 0 w 393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93" h="62">
                        <a:moveTo>
                          <a:pt x="0" y="0"/>
                        </a:moveTo>
                        <a:lnTo>
                          <a:pt x="383" y="0"/>
                        </a:lnTo>
                        <a:lnTo>
                          <a:pt x="393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8" name="Freeform 30"/>
                  <p:cNvSpPr>
                    <a:spLocks/>
                  </p:cNvSpPr>
                  <p:nvPr/>
                </p:nvSpPr>
                <p:spPr bwMode="auto">
                  <a:xfrm>
                    <a:off x="7360" y="8753"/>
                    <a:ext cx="126" cy="19"/>
                  </a:xfrm>
                  <a:custGeom>
                    <a:avLst/>
                    <a:gdLst>
                      <a:gd name="T0" fmla="*/ 0 w 393"/>
                      <a:gd name="T1" fmla="*/ 0 h 62"/>
                      <a:gd name="T2" fmla="*/ 10 w 393"/>
                      <a:gd name="T3" fmla="*/ 62 h 62"/>
                      <a:gd name="T4" fmla="*/ 393 w 393"/>
                      <a:gd name="T5" fmla="*/ 62 h 62"/>
                      <a:gd name="T6" fmla="*/ 0 w 393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93" h="62">
                        <a:moveTo>
                          <a:pt x="0" y="0"/>
                        </a:moveTo>
                        <a:lnTo>
                          <a:pt x="10" y="62"/>
                        </a:lnTo>
                        <a:lnTo>
                          <a:pt x="393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9" name="Freeform 29"/>
                  <p:cNvSpPr>
                    <a:spLocks/>
                  </p:cNvSpPr>
                  <p:nvPr/>
                </p:nvSpPr>
                <p:spPr bwMode="auto">
                  <a:xfrm>
                    <a:off x="7360" y="8753"/>
                    <a:ext cx="126" cy="19"/>
                  </a:xfrm>
                  <a:custGeom>
                    <a:avLst/>
                    <a:gdLst>
                      <a:gd name="T0" fmla="*/ 0 w 393"/>
                      <a:gd name="T1" fmla="*/ 0 h 62"/>
                      <a:gd name="T2" fmla="*/ 10 w 393"/>
                      <a:gd name="T3" fmla="*/ 62 h 62"/>
                      <a:gd name="T4" fmla="*/ 393 w 393"/>
                      <a:gd name="T5" fmla="*/ 62 h 62"/>
                      <a:gd name="T6" fmla="*/ 0 w 393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93" h="62">
                        <a:moveTo>
                          <a:pt x="0" y="0"/>
                        </a:moveTo>
                        <a:lnTo>
                          <a:pt x="10" y="62"/>
                        </a:lnTo>
                        <a:lnTo>
                          <a:pt x="393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0" name="Freeform 28"/>
                  <p:cNvSpPr>
                    <a:spLocks/>
                  </p:cNvSpPr>
                  <p:nvPr/>
                </p:nvSpPr>
                <p:spPr bwMode="auto">
                  <a:xfrm>
                    <a:off x="7360" y="8753"/>
                    <a:ext cx="130" cy="19"/>
                  </a:xfrm>
                  <a:custGeom>
                    <a:avLst/>
                    <a:gdLst>
                      <a:gd name="T0" fmla="*/ 0 w 403"/>
                      <a:gd name="T1" fmla="*/ 0 h 62"/>
                      <a:gd name="T2" fmla="*/ 403 w 403"/>
                      <a:gd name="T3" fmla="*/ 0 h 62"/>
                      <a:gd name="T4" fmla="*/ 393 w 403"/>
                      <a:gd name="T5" fmla="*/ 62 h 62"/>
                      <a:gd name="T6" fmla="*/ 0 w 403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03" h="62">
                        <a:moveTo>
                          <a:pt x="0" y="0"/>
                        </a:moveTo>
                        <a:lnTo>
                          <a:pt x="403" y="0"/>
                        </a:lnTo>
                        <a:lnTo>
                          <a:pt x="393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1" name="Freeform 27"/>
                  <p:cNvSpPr>
                    <a:spLocks/>
                  </p:cNvSpPr>
                  <p:nvPr/>
                </p:nvSpPr>
                <p:spPr bwMode="auto">
                  <a:xfrm>
                    <a:off x="7360" y="8753"/>
                    <a:ext cx="130" cy="19"/>
                  </a:xfrm>
                  <a:custGeom>
                    <a:avLst/>
                    <a:gdLst>
                      <a:gd name="T0" fmla="*/ 0 w 403"/>
                      <a:gd name="T1" fmla="*/ 0 h 62"/>
                      <a:gd name="T2" fmla="*/ 403 w 403"/>
                      <a:gd name="T3" fmla="*/ 0 h 62"/>
                      <a:gd name="T4" fmla="*/ 393 w 403"/>
                      <a:gd name="T5" fmla="*/ 62 h 62"/>
                      <a:gd name="T6" fmla="*/ 0 w 403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03" h="62">
                        <a:moveTo>
                          <a:pt x="0" y="0"/>
                        </a:moveTo>
                        <a:lnTo>
                          <a:pt x="403" y="0"/>
                        </a:lnTo>
                        <a:lnTo>
                          <a:pt x="393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2" name="Freeform 26"/>
                  <p:cNvSpPr>
                    <a:spLocks/>
                  </p:cNvSpPr>
                  <p:nvPr/>
                </p:nvSpPr>
                <p:spPr bwMode="auto">
                  <a:xfrm>
                    <a:off x="7364" y="8772"/>
                    <a:ext cx="114" cy="19"/>
                  </a:xfrm>
                  <a:custGeom>
                    <a:avLst/>
                    <a:gdLst>
                      <a:gd name="T0" fmla="*/ 0 w 354"/>
                      <a:gd name="T1" fmla="*/ 0 h 56"/>
                      <a:gd name="T2" fmla="*/ 28 w 354"/>
                      <a:gd name="T3" fmla="*/ 56 h 56"/>
                      <a:gd name="T4" fmla="*/ 354 w 354"/>
                      <a:gd name="T5" fmla="*/ 56 h 56"/>
                      <a:gd name="T6" fmla="*/ 0 w 354"/>
                      <a:gd name="T7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54" h="56">
                        <a:moveTo>
                          <a:pt x="0" y="0"/>
                        </a:moveTo>
                        <a:lnTo>
                          <a:pt x="28" y="56"/>
                        </a:lnTo>
                        <a:lnTo>
                          <a:pt x="354" y="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3" name="Freeform 25"/>
                  <p:cNvSpPr>
                    <a:spLocks/>
                  </p:cNvSpPr>
                  <p:nvPr/>
                </p:nvSpPr>
                <p:spPr bwMode="auto">
                  <a:xfrm>
                    <a:off x="7364" y="8772"/>
                    <a:ext cx="114" cy="19"/>
                  </a:xfrm>
                  <a:custGeom>
                    <a:avLst/>
                    <a:gdLst>
                      <a:gd name="T0" fmla="*/ 0 w 354"/>
                      <a:gd name="T1" fmla="*/ 0 h 56"/>
                      <a:gd name="T2" fmla="*/ 28 w 354"/>
                      <a:gd name="T3" fmla="*/ 56 h 56"/>
                      <a:gd name="T4" fmla="*/ 354 w 354"/>
                      <a:gd name="T5" fmla="*/ 56 h 56"/>
                      <a:gd name="T6" fmla="*/ 0 w 354"/>
                      <a:gd name="T7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54" h="56">
                        <a:moveTo>
                          <a:pt x="0" y="0"/>
                        </a:moveTo>
                        <a:lnTo>
                          <a:pt x="28" y="56"/>
                        </a:lnTo>
                        <a:lnTo>
                          <a:pt x="354" y="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4" name="Freeform 24"/>
                  <p:cNvSpPr>
                    <a:spLocks/>
                  </p:cNvSpPr>
                  <p:nvPr/>
                </p:nvSpPr>
                <p:spPr bwMode="auto">
                  <a:xfrm>
                    <a:off x="7364" y="8772"/>
                    <a:ext cx="122" cy="19"/>
                  </a:xfrm>
                  <a:custGeom>
                    <a:avLst/>
                    <a:gdLst>
                      <a:gd name="T0" fmla="*/ 0 w 383"/>
                      <a:gd name="T1" fmla="*/ 0 h 56"/>
                      <a:gd name="T2" fmla="*/ 383 w 383"/>
                      <a:gd name="T3" fmla="*/ 0 h 56"/>
                      <a:gd name="T4" fmla="*/ 354 w 383"/>
                      <a:gd name="T5" fmla="*/ 56 h 56"/>
                      <a:gd name="T6" fmla="*/ 0 w 383"/>
                      <a:gd name="T7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3" h="56">
                        <a:moveTo>
                          <a:pt x="0" y="0"/>
                        </a:moveTo>
                        <a:lnTo>
                          <a:pt x="383" y="0"/>
                        </a:lnTo>
                        <a:lnTo>
                          <a:pt x="354" y="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5" name="Freeform 23"/>
                  <p:cNvSpPr>
                    <a:spLocks/>
                  </p:cNvSpPr>
                  <p:nvPr/>
                </p:nvSpPr>
                <p:spPr bwMode="auto">
                  <a:xfrm>
                    <a:off x="7364" y="8772"/>
                    <a:ext cx="122" cy="19"/>
                  </a:xfrm>
                  <a:custGeom>
                    <a:avLst/>
                    <a:gdLst>
                      <a:gd name="T0" fmla="*/ 0 w 383"/>
                      <a:gd name="T1" fmla="*/ 0 h 56"/>
                      <a:gd name="T2" fmla="*/ 383 w 383"/>
                      <a:gd name="T3" fmla="*/ 0 h 56"/>
                      <a:gd name="T4" fmla="*/ 354 w 383"/>
                      <a:gd name="T5" fmla="*/ 56 h 56"/>
                      <a:gd name="T6" fmla="*/ 0 w 383"/>
                      <a:gd name="T7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3" h="56">
                        <a:moveTo>
                          <a:pt x="0" y="0"/>
                        </a:moveTo>
                        <a:lnTo>
                          <a:pt x="383" y="0"/>
                        </a:lnTo>
                        <a:lnTo>
                          <a:pt x="354" y="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6" name="Freeform 22"/>
                  <p:cNvSpPr>
                    <a:spLocks/>
                  </p:cNvSpPr>
                  <p:nvPr/>
                </p:nvSpPr>
                <p:spPr bwMode="auto">
                  <a:xfrm>
                    <a:off x="7371" y="8791"/>
                    <a:ext cx="92" cy="14"/>
                  </a:xfrm>
                  <a:custGeom>
                    <a:avLst/>
                    <a:gdLst>
                      <a:gd name="T0" fmla="*/ 0 w 282"/>
                      <a:gd name="T1" fmla="*/ 0 h 45"/>
                      <a:gd name="T2" fmla="*/ 45 w 282"/>
                      <a:gd name="T3" fmla="*/ 45 h 45"/>
                      <a:gd name="T4" fmla="*/ 282 w 282"/>
                      <a:gd name="T5" fmla="*/ 45 h 45"/>
                      <a:gd name="T6" fmla="*/ 0 w 282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2" h="45">
                        <a:moveTo>
                          <a:pt x="0" y="0"/>
                        </a:moveTo>
                        <a:lnTo>
                          <a:pt x="45" y="45"/>
                        </a:lnTo>
                        <a:lnTo>
                          <a:pt x="282" y="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7" name="Freeform 21"/>
                  <p:cNvSpPr>
                    <a:spLocks/>
                  </p:cNvSpPr>
                  <p:nvPr/>
                </p:nvSpPr>
                <p:spPr bwMode="auto">
                  <a:xfrm>
                    <a:off x="7371" y="8791"/>
                    <a:ext cx="92" cy="14"/>
                  </a:xfrm>
                  <a:custGeom>
                    <a:avLst/>
                    <a:gdLst>
                      <a:gd name="T0" fmla="*/ 0 w 282"/>
                      <a:gd name="T1" fmla="*/ 0 h 45"/>
                      <a:gd name="T2" fmla="*/ 45 w 282"/>
                      <a:gd name="T3" fmla="*/ 45 h 45"/>
                      <a:gd name="T4" fmla="*/ 282 w 282"/>
                      <a:gd name="T5" fmla="*/ 45 h 45"/>
                      <a:gd name="T6" fmla="*/ 0 w 282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2" h="45">
                        <a:moveTo>
                          <a:pt x="0" y="0"/>
                        </a:moveTo>
                        <a:lnTo>
                          <a:pt x="45" y="45"/>
                        </a:lnTo>
                        <a:lnTo>
                          <a:pt x="282" y="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8" name="Freeform 20"/>
                  <p:cNvSpPr>
                    <a:spLocks/>
                  </p:cNvSpPr>
                  <p:nvPr/>
                </p:nvSpPr>
                <p:spPr bwMode="auto">
                  <a:xfrm>
                    <a:off x="7371" y="8791"/>
                    <a:ext cx="107" cy="14"/>
                  </a:xfrm>
                  <a:custGeom>
                    <a:avLst/>
                    <a:gdLst>
                      <a:gd name="T0" fmla="*/ 0 w 326"/>
                      <a:gd name="T1" fmla="*/ 0 h 45"/>
                      <a:gd name="T2" fmla="*/ 326 w 326"/>
                      <a:gd name="T3" fmla="*/ 0 h 45"/>
                      <a:gd name="T4" fmla="*/ 282 w 326"/>
                      <a:gd name="T5" fmla="*/ 45 h 45"/>
                      <a:gd name="T6" fmla="*/ 0 w 326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26" h="45">
                        <a:moveTo>
                          <a:pt x="0" y="0"/>
                        </a:moveTo>
                        <a:lnTo>
                          <a:pt x="326" y="0"/>
                        </a:lnTo>
                        <a:lnTo>
                          <a:pt x="282" y="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9" name="Freeform 19"/>
                  <p:cNvSpPr>
                    <a:spLocks/>
                  </p:cNvSpPr>
                  <p:nvPr/>
                </p:nvSpPr>
                <p:spPr bwMode="auto">
                  <a:xfrm>
                    <a:off x="7371" y="8791"/>
                    <a:ext cx="107" cy="14"/>
                  </a:xfrm>
                  <a:custGeom>
                    <a:avLst/>
                    <a:gdLst>
                      <a:gd name="T0" fmla="*/ 0 w 326"/>
                      <a:gd name="T1" fmla="*/ 0 h 45"/>
                      <a:gd name="T2" fmla="*/ 326 w 326"/>
                      <a:gd name="T3" fmla="*/ 0 h 45"/>
                      <a:gd name="T4" fmla="*/ 282 w 326"/>
                      <a:gd name="T5" fmla="*/ 45 h 45"/>
                      <a:gd name="T6" fmla="*/ 0 w 326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26" h="45">
                        <a:moveTo>
                          <a:pt x="0" y="0"/>
                        </a:moveTo>
                        <a:lnTo>
                          <a:pt x="326" y="0"/>
                        </a:lnTo>
                        <a:lnTo>
                          <a:pt x="282" y="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0" name="Freeform 18"/>
                  <p:cNvSpPr>
                    <a:spLocks/>
                  </p:cNvSpPr>
                  <p:nvPr/>
                </p:nvSpPr>
                <p:spPr bwMode="auto">
                  <a:xfrm>
                    <a:off x="7387" y="8805"/>
                    <a:ext cx="58" cy="10"/>
                  </a:xfrm>
                  <a:custGeom>
                    <a:avLst/>
                    <a:gdLst>
                      <a:gd name="T0" fmla="*/ 0 w 180"/>
                      <a:gd name="T1" fmla="*/ 0 h 29"/>
                      <a:gd name="T2" fmla="*/ 56 w 180"/>
                      <a:gd name="T3" fmla="*/ 29 h 29"/>
                      <a:gd name="T4" fmla="*/ 180 w 180"/>
                      <a:gd name="T5" fmla="*/ 29 h 29"/>
                      <a:gd name="T6" fmla="*/ 0 w 180"/>
                      <a:gd name="T7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80" h="29">
                        <a:moveTo>
                          <a:pt x="0" y="0"/>
                        </a:moveTo>
                        <a:lnTo>
                          <a:pt x="56" y="29"/>
                        </a:lnTo>
                        <a:lnTo>
                          <a:pt x="180" y="2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1" name="Freeform 17"/>
                  <p:cNvSpPr>
                    <a:spLocks/>
                  </p:cNvSpPr>
                  <p:nvPr/>
                </p:nvSpPr>
                <p:spPr bwMode="auto">
                  <a:xfrm>
                    <a:off x="7387" y="8805"/>
                    <a:ext cx="58" cy="10"/>
                  </a:xfrm>
                  <a:custGeom>
                    <a:avLst/>
                    <a:gdLst>
                      <a:gd name="T0" fmla="*/ 0 w 180"/>
                      <a:gd name="T1" fmla="*/ 0 h 29"/>
                      <a:gd name="T2" fmla="*/ 56 w 180"/>
                      <a:gd name="T3" fmla="*/ 29 h 29"/>
                      <a:gd name="T4" fmla="*/ 180 w 180"/>
                      <a:gd name="T5" fmla="*/ 29 h 29"/>
                      <a:gd name="T6" fmla="*/ 0 w 180"/>
                      <a:gd name="T7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80" h="29">
                        <a:moveTo>
                          <a:pt x="0" y="0"/>
                        </a:moveTo>
                        <a:lnTo>
                          <a:pt x="56" y="29"/>
                        </a:lnTo>
                        <a:lnTo>
                          <a:pt x="180" y="2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2" name="Freeform 16"/>
                  <p:cNvSpPr>
                    <a:spLocks/>
                  </p:cNvSpPr>
                  <p:nvPr/>
                </p:nvSpPr>
                <p:spPr bwMode="auto">
                  <a:xfrm>
                    <a:off x="7387" y="8805"/>
                    <a:ext cx="76" cy="10"/>
                  </a:xfrm>
                  <a:custGeom>
                    <a:avLst/>
                    <a:gdLst>
                      <a:gd name="T0" fmla="*/ 0 w 237"/>
                      <a:gd name="T1" fmla="*/ 0 h 29"/>
                      <a:gd name="T2" fmla="*/ 237 w 237"/>
                      <a:gd name="T3" fmla="*/ 0 h 29"/>
                      <a:gd name="T4" fmla="*/ 180 w 237"/>
                      <a:gd name="T5" fmla="*/ 29 h 29"/>
                      <a:gd name="T6" fmla="*/ 0 w 237"/>
                      <a:gd name="T7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37" h="29">
                        <a:moveTo>
                          <a:pt x="0" y="0"/>
                        </a:moveTo>
                        <a:lnTo>
                          <a:pt x="237" y="0"/>
                        </a:lnTo>
                        <a:lnTo>
                          <a:pt x="180" y="2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3" name="Freeform 15"/>
                  <p:cNvSpPr>
                    <a:spLocks/>
                  </p:cNvSpPr>
                  <p:nvPr/>
                </p:nvSpPr>
                <p:spPr bwMode="auto">
                  <a:xfrm>
                    <a:off x="7387" y="8805"/>
                    <a:ext cx="76" cy="10"/>
                  </a:xfrm>
                  <a:custGeom>
                    <a:avLst/>
                    <a:gdLst>
                      <a:gd name="T0" fmla="*/ 0 w 237"/>
                      <a:gd name="T1" fmla="*/ 0 h 29"/>
                      <a:gd name="T2" fmla="*/ 237 w 237"/>
                      <a:gd name="T3" fmla="*/ 0 h 29"/>
                      <a:gd name="T4" fmla="*/ 180 w 237"/>
                      <a:gd name="T5" fmla="*/ 29 h 29"/>
                      <a:gd name="T6" fmla="*/ 0 w 237"/>
                      <a:gd name="T7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37" h="29">
                        <a:moveTo>
                          <a:pt x="0" y="0"/>
                        </a:moveTo>
                        <a:lnTo>
                          <a:pt x="237" y="0"/>
                        </a:lnTo>
                        <a:lnTo>
                          <a:pt x="180" y="2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4" name="Freeform 14"/>
                  <p:cNvSpPr>
                    <a:spLocks/>
                  </p:cNvSpPr>
                  <p:nvPr/>
                </p:nvSpPr>
                <p:spPr bwMode="auto">
                  <a:xfrm>
                    <a:off x="7404" y="8815"/>
                    <a:ext cx="41" cy="4"/>
                  </a:xfrm>
                  <a:custGeom>
                    <a:avLst/>
                    <a:gdLst>
                      <a:gd name="T0" fmla="*/ 0 w 124"/>
                      <a:gd name="T1" fmla="*/ 0 h 10"/>
                      <a:gd name="T2" fmla="*/ 124 w 124"/>
                      <a:gd name="T3" fmla="*/ 0 h 10"/>
                      <a:gd name="T4" fmla="*/ 62 w 124"/>
                      <a:gd name="T5" fmla="*/ 10 h 10"/>
                      <a:gd name="T6" fmla="*/ 0 w 124"/>
                      <a:gd name="T7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10">
                        <a:moveTo>
                          <a:pt x="0" y="0"/>
                        </a:moveTo>
                        <a:lnTo>
                          <a:pt x="124" y="0"/>
                        </a:lnTo>
                        <a:lnTo>
                          <a:pt x="62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5" name="Freeform 13"/>
                  <p:cNvSpPr>
                    <a:spLocks/>
                  </p:cNvSpPr>
                  <p:nvPr/>
                </p:nvSpPr>
                <p:spPr bwMode="auto">
                  <a:xfrm>
                    <a:off x="7404" y="8815"/>
                    <a:ext cx="41" cy="4"/>
                  </a:xfrm>
                  <a:custGeom>
                    <a:avLst/>
                    <a:gdLst>
                      <a:gd name="T0" fmla="*/ 0 w 124"/>
                      <a:gd name="T1" fmla="*/ 0 h 10"/>
                      <a:gd name="T2" fmla="*/ 124 w 124"/>
                      <a:gd name="T3" fmla="*/ 0 h 10"/>
                      <a:gd name="T4" fmla="*/ 62 w 124"/>
                      <a:gd name="T5" fmla="*/ 10 h 10"/>
                      <a:gd name="T6" fmla="*/ 0 w 124"/>
                      <a:gd name="T7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4" h="10">
                        <a:moveTo>
                          <a:pt x="0" y="0"/>
                        </a:moveTo>
                        <a:lnTo>
                          <a:pt x="124" y="0"/>
                        </a:lnTo>
                        <a:lnTo>
                          <a:pt x="62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880" y="8620"/>
                  <a:ext cx="144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lg"/>
                      <a:tailEnd type="none" w="sm" len="lg"/>
                    </a14:hiddenLine>
                  </a:ext>
                </a:extLst>
              </p:spPr>
              <p:txBody>
                <a:bodyPr vert="horz" wrap="square" lIns="71323" tIns="35662" rIns="71323" bIns="3566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0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Current exit</a:t>
                  </a: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Line 10"/>
                <p:cNvSpPr>
                  <a:spLocks noChangeShapeType="1"/>
                </p:cNvSpPr>
                <p:nvPr/>
              </p:nvSpPr>
              <p:spPr bwMode="auto">
                <a:xfrm>
                  <a:off x="2700" y="8460"/>
                  <a:ext cx="1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9"/>
                <p:cNvSpPr>
                  <a:spLocks noChangeShapeType="1"/>
                </p:cNvSpPr>
                <p:nvPr/>
              </p:nvSpPr>
              <p:spPr bwMode="auto">
                <a:xfrm>
                  <a:off x="2700" y="8780"/>
                  <a:ext cx="1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"/>
              <p:cNvSpPr txBox="1">
                <a:spLocks noChangeArrowheads="1"/>
              </p:cNvSpPr>
              <p:nvPr/>
            </p:nvSpPr>
            <p:spPr bwMode="auto">
              <a:xfrm>
                <a:off x="3616" y="2059"/>
                <a:ext cx="148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lg"/>
                    <a:tailEnd type="none" w="sm" len="lg"/>
                  </a14:hiddenLine>
                </a:ext>
              </a:extLst>
            </p:spPr>
            <p:txBody>
              <a:bodyPr vert="horz" wrap="square" lIns="71323" tIns="35662" rIns="71323" bIns="3566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Current entry</a:t>
                </a: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92" y="6730"/>
              <a:ext cx="543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(a)</a:t>
              </a: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8674" y="6578"/>
              <a:ext cx="558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(b)</a:t>
              </a: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 Box 3"/>
            <p:cNvSpPr txBox="1">
              <a:spLocks noChangeArrowheads="1"/>
            </p:cNvSpPr>
            <p:nvPr/>
          </p:nvSpPr>
          <p:spPr bwMode="auto">
            <a:xfrm>
              <a:off x="1736" y="7471"/>
              <a:ext cx="8665" cy="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tabLst>
                  <a:tab pos="74295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tabLst>
                  <a:tab pos="74295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tabLst>
                  <a:tab pos="74295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tabLst>
                  <a:tab pos="74295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tabLst>
                  <a:tab pos="74295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74295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74295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74295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74295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742950" algn="l"/>
                </a:tabLst>
              </a:pPr>
              <a:r>
                <a:rPr kumimoji="0" lang="en-GB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(a) Coil arrangement in a two pole in a LEMS. (b) </a:t>
              </a:r>
              <a:r>
                <a:rPr kumimoji="0" lang="en-GB" sz="12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Phasor</a:t>
              </a:r>
              <a:r>
                <a:rPr kumimoji="0" lang="en-GB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notation of 	currents.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97"/>
            <a:stretch>
              <a:fillRect/>
            </a:stretch>
          </p:blipFill>
          <p:spPr bwMode="auto">
            <a:xfrm>
              <a:off x="7900" y="3645"/>
              <a:ext cx="2622" cy="2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526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omic Sans MS" pitchFamily="66" charset="0"/>
              </a:rPr>
              <a:t>The principle of </a:t>
            </a:r>
            <a:r>
              <a:rPr lang="en-US" dirty="0" smtClean="0">
                <a:latin typeface="Comic Sans MS" pitchFamily="66" charset="0"/>
              </a:rPr>
              <a:t>working is </a:t>
            </a:r>
            <a:r>
              <a:rPr lang="en-US" dirty="0">
                <a:latin typeface="Comic Sans MS" pitchFamily="66" charset="0"/>
              </a:rPr>
              <a:t>similar to that of a linear induction motor. Electrically it is a two pole motor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latin typeface="Comic Sans MS" pitchFamily="66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Comic Sans MS" pitchFamily="66" charset="0"/>
              </a:rPr>
              <a:t>Circular Coils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 Stator winding , Liquid Metal  Rotor</a:t>
            </a:r>
            <a:endParaRPr lang="en-US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dirty="0" smtClean="0">
                <a:latin typeface="Comic Sans MS" pitchFamily="66" charset="0"/>
              </a:rPr>
              <a:t>    The </a:t>
            </a:r>
            <a:r>
              <a:rPr lang="en-US" dirty="0">
                <a:latin typeface="Comic Sans MS" pitchFamily="66" charset="0"/>
              </a:rPr>
              <a:t>coils are displaced in space by </a:t>
            </a:r>
            <a:r>
              <a:rPr lang="en-US" dirty="0" smtClean="0">
                <a:latin typeface="Comic Sans MS" pitchFamily="66" charset="0"/>
              </a:rPr>
              <a:t>120º.  3 phase currents  </a:t>
            </a:r>
          </a:p>
          <a:p>
            <a:pPr marL="0" indent="0">
              <a:buNone/>
            </a:pPr>
            <a:r>
              <a:rPr lang="en-US" dirty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   produce  travelling magnetic field along axis of coil.</a:t>
            </a:r>
          </a:p>
          <a:p>
            <a:pPr marL="0" indent="0">
              <a:buNone/>
            </a:pPr>
            <a:endParaRPr lang="en-US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Comic Sans MS" pitchFamily="66" charset="0"/>
              </a:rPr>
              <a:t>This </a:t>
            </a:r>
            <a:r>
              <a:rPr lang="en-US" dirty="0">
                <a:latin typeface="Comic Sans MS" pitchFamily="66" charset="0"/>
              </a:rPr>
              <a:t>varying </a:t>
            </a:r>
            <a:r>
              <a:rPr lang="en-US" dirty="0" smtClean="0">
                <a:latin typeface="Comic Sans MS" pitchFamily="66" charset="0"/>
              </a:rPr>
              <a:t>field </a:t>
            </a:r>
            <a:r>
              <a:rPr lang="en-US" dirty="0">
                <a:latin typeface="Comic Sans MS" pitchFamily="66" charset="0"/>
              </a:rPr>
              <a:t>induces voltage in the molten metal in the </a:t>
            </a:r>
            <a:r>
              <a:rPr lang="en-US" dirty="0" smtClean="0">
                <a:latin typeface="Comic Sans MS" pitchFamily="66" charset="0"/>
              </a:rPr>
              <a:t>tangential direction</a:t>
            </a:r>
            <a:r>
              <a:rPr lang="en-US" dirty="0">
                <a:latin typeface="Comic Sans MS" pitchFamily="66" charset="0"/>
              </a:rPr>
              <a:t>. The induced voltage establishes </a:t>
            </a:r>
            <a:r>
              <a:rPr lang="en-US" dirty="0" smtClean="0">
                <a:latin typeface="Comic Sans MS" pitchFamily="66" charset="0"/>
              </a:rPr>
              <a:t>tangential </a:t>
            </a:r>
            <a:r>
              <a:rPr lang="en-US" dirty="0">
                <a:latin typeface="Comic Sans MS" pitchFamily="66" charset="0"/>
              </a:rPr>
              <a:t>eddy currents in the liquid metal</a:t>
            </a:r>
            <a:r>
              <a:rPr lang="en-US" dirty="0" smtClean="0">
                <a:latin typeface="Comic Sans MS" pitchFamily="66" charset="0"/>
              </a:rPr>
              <a:t>. </a:t>
            </a:r>
          </a:p>
          <a:p>
            <a:pPr marL="0" indent="0">
              <a:buNone/>
            </a:pPr>
            <a:endParaRPr lang="en-US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Comic Sans MS" pitchFamily="66" charset="0"/>
              </a:rPr>
              <a:t>The eddy </a:t>
            </a:r>
            <a:r>
              <a:rPr lang="en-US" dirty="0">
                <a:latin typeface="Comic Sans MS" pitchFamily="66" charset="0"/>
              </a:rPr>
              <a:t>current(tangential) in the liquid metal and the magnetic </a:t>
            </a:r>
            <a:r>
              <a:rPr lang="en-US" dirty="0" smtClean="0">
                <a:latin typeface="Comic Sans MS" pitchFamily="66" charset="0"/>
              </a:rPr>
              <a:t>field(radial </a:t>
            </a:r>
            <a:r>
              <a:rPr lang="en-US" dirty="0">
                <a:latin typeface="Comic Sans MS" pitchFamily="66" charset="0"/>
              </a:rPr>
              <a:t>and axial) </a:t>
            </a:r>
            <a:r>
              <a:rPr lang="en-US" dirty="0" smtClean="0">
                <a:latin typeface="Comic Sans MS" pitchFamily="66" charset="0"/>
              </a:rPr>
              <a:t>produce forces(axial </a:t>
            </a:r>
            <a:r>
              <a:rPr lang="en-US" dirty="0">
                <a:latin typeface="Comic Sans MS" pitchFamily="66" charset="0"/>
              </a:rPr>
              <a:t>and radial) in the liquid metal. These forces set the liquid metal into motion.</a:t>
            </a:r>
          </a:p>
        </p:txBody>
      </p:sp>
    </p:spTree>
    <p:extLst>
      <p:ext uri="{BB962C8B-B14F-4D97-AF65-F5344CB8AC3E}">
        <p14:creationId xmlns:p14="http://schemas.microsoft.com/office/powerpoint/2010/main" val="19808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012825" y="803275"/>
            <a:ext cx="989013" cy="3249613"/>
            <a:chOff x="1852748" y="940526"/>
            <a:chExt cx="988423" cy="3248297"/>
          </a:xfrm>
        </p:grpSpPr>
        <p:sp>
          <p:nvSpPr>
            <p:cNvPr id="42" name="Flowchart: Connector 41"/>
            <p:cNvSpPr>
              <a:spLocks noChangeArrowheads="1"/>
            </p:cNvSpPr>
            <p:nvPr/>
          </p:nvSpPr>
          <p:spPr bwMode="auto">
            <a:xfrm>
              <a:off x="1852748" y="3200211"/>
              <a:ext cx="988423" cy="988612"/>
            </a:xfrm>
            <a:prstGeom prst="flowChartConnector">
              <a:avLst/>
            </a:prstGeom>
            <a:solidFill>
              <a:schemeClr val="folHlink">
                <a:alpha val="39999"/>
              </a:schemeClr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905104" y="940526"/>
              <a:ext cx="913855" cy="1675721"/>
            </a:xfrm>
            <a:prstGeom prst="rect">
              <a:avLst/>
            </a:prstGeom>
            <a:solidFill>
              <a:schemeClr val="folHlink">
                <a:alpha val="39999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chemeClr val="lt1"/>
                </a:solidFill>
                <a:latin typeface="+mn-lt"/>
              </a:endParaRPr>
            </a:p>
          </p:txBody>
        </p:sp>
      </p:grpSp>
      <p:sp>
        <p:nvSpPr>
          <p:cNvPr id="322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229600" cy="485775"/>
          </a:xfrm>
          <a:noFill/>
        </p:spPr>
        <p:txBody>
          <a:bodyPr>
            <a:normAutofit fontScale="90000"/>
          </a:bodyPr>
          <a:lstStyle/>
          <a:p>
            <a:r>
              <a:rPr lang="en-US" sz="2800" b="1">
                <a:latin typeface="Comic Sans MS" pitchFamily="66" charset="0"/>
              </a:rPr>
              <a:t>EM stirring- How it works ?? </a:t>
            </a:r>
          </a:p>
        </p:txBody>
      </p:sp>
      <p:sp>
        <p:nvSpPr>
          <p:cNvPr id="322563" name="Rectangle 29"/>
          <p:cNvSpPr>
            <a:spLocks noChangeArrowheads="1"/>
          </p:cNvSpPr>
          <p:nvPr/>
        </p:nvSpPr>
        <p:spPr bwMode="auto">
          <a:xfrm>
            <a:off x="2268538" y="676275"/>
            <a:ext cx="6778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pPr algn="ctr"/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Solenoid coil</a:t>
            </a:r>
            <a:endParaRPr lang="en-US" sz="1000">
              <a:latin typeface="Comic Sans MS" pitchFamily="66" charset="0"/>
            </a:endParaRPr>
          </a:p>
        </p:txBody>
      </p:sp>
      <p:sp>
        <p:nvSpPr>
          <p:cNvPr id="322564" name="Rectangle 7"/>
          <p:cNvSpPr>
            <a:spLocks noChangeArrowheads="1"/>
          </p:cNvSpPr>
          <p:nvPr/>
        </p:nvSpPr>
        <p:spPr bwMode="auto">
          <a:xfrm>
            <a:off x="2360613" y="1470025"/>
            <a:ext cx="7064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J</a:t>
            </a:r>
            <a:r>
              <a:rPr lang="en-US" sz="1000" baseline="-25000">
                <a:solidFill>
                  <a:srgbClr val="000000"/>
                </a:solidFill>
                <a:latin typeface="Comic Sans MS" pitchFamily="66" charset="0"/>
              </a:rPr>
              <a:t>p</a:t>
            </a:r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(A/m)</a:t>
            </a:r>
            <a:endParaRPr lang="en-US" sz="1000">
              <a:latin typeface="Comic Sans MS" pitchFamily="66" charset="0"/>
            </a:endParaRPr>
          </a:p>
        </p:txBody>
      </p:sp>
      <p:sp>
        <p:nvSpPr>
          <p:cNvPr id="322565" name="Rectangle 8"/>
          <p:cNvSpPr>
            <a:spLocks noChangeArrowheads="1"/>
          </p:cNvSpPr>
          <p:nvPr/>
        </p:nvSpPr>
        <p:spPr bwMode="auto">
          <a:xfrm>
            <a:off x="774700" y="800100"/>
            <a:ext cx="1457325" cy="16795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66" name="Rectangle 9"/>
          <p:cNvSpPr>
            <a:spLocks noChangeArrowheads="1"/>
          </p:cNvSpPr>
          <p:nvPr/>
        </p:nvSpPr>
        <p:spPr bwMode="auto">
          <a:xfrm>
            <a:off x="896938" y="800100"/>
            <a:ext cx="1212850" cy="167957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67" name="Line 10"/>
          <p:cNvSpPr>
            <a:spLocks noChangeShapeType="1"/>
          </p:cNvSpPr>
          <p:nvPr/>
        </p:nvSpPr>
        <p:spPr bwMode="auto">
          <a:xfrm>
            <a:off x="896938" y="800100"/>
            <a:ext cx="0" cy="1679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68" name="Line 11"/>
          <p:cNvSpPr>
            <a:spLocks noChangeShapeType="1"/>
          </p:cNvSpPr>
          <p:nvPr/>
        </p:nvSpPr>
        <p:spPr bwMode="auto">
          <a:xfrm>
            <a:off x="2109788" y="800100"/>
            <a:ext cx="1587" cy="1679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69" name="Line 12"/>
          <p:cNvSpPr>
            <a:spLocks noChangeShapeType="1"/>
          </p:cNvSpPr>
          <p:nvPr/>
        </p:nvSpPr>
        <p:spPr bwMode="auto">
          <a:xfrm>
            <a:off x="441325" y="800100"/>
            <a:ext cx="1588" cy="1679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stealth" w="sm" len="lg"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0" name="Line 13"/>
          <p:cNvSpPr>
            <a:spLocks noChangeShapeType="1"/>
          </p:cNvSpPr>
          <p:nvPr/>
        </p:nvSpPr>
        <p:spPr bwMode="auto">
          <a:xfrm flipV="1">
            <a:off x="1503363" y="612775"/>
            <a:ext cx="1587" cy="4156075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1" name="Rectangle 14"/>
          <p:cNvSpPr>
            <a:spLocks noChangeArrowheads="1"/>
          </p:cNvSpPr>
          <p:nvPr/>
        </p:nvSpPr>
        <p:spPr bwMode="auto">
          <a:xfrm>
            <a:off x="1492250" y="1155700"/>
            <a:ext cx="6080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H(z,r)</a:t>
            </a:r>
            <a:endParaRPr lang="en-US" sz="1000">
              <a:latin typeface="Comic Sans MS" pitchFamily="66" charset="0"/>
            </a:endParaRPr>
          </a:p>
        </p:txBody>
      </p:sp>
      <p:sp>
        <p:nvSpPr>
          <p:cNvPr id="322572" name="Line 15"/>
          <p:cNvSpPr>
            <a:spLocks noChangeShapeType="1"/>
          </p:cNvSpPr>
          <p:nvPr/>
        </p:nvSpPr>
        <p:spPr bwMode="auto">
          <a:xfrm flipH="1">
            <a:off x="2232025" y="1711325"/>
            <a:ext cx="277813" cy="387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3" name="Rectangle 16"/>
          <p:cNvSpPr>
            <a:spLocks noChangeArrowheads="1"/>
          </p:cNvSpPr>
          <p:nvPr/>
        </p:nvSpPr>
        <p:spPr bwMode="auto">
          <a:xfrm>
            <a:off x="220663" y="1516063"/>
            <a:ext cx="388937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L</a:t>
            </a:r>
            <a:endParaRPr lang="en-US" sz="1000" baseline="-25000">
              <a:solidFill>
                <a:srgbClr val="000000"/>
              </a:solidFill>
              <a:latin typeface="Comic Sans MS" pitchFamily="66" charset="0"/>
            </a:endParaRPr>
          </a:p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74" name="Line 17"/>
          <p:cNvSpPr>
            <a:spLocks noChangeShapeType="1"/>
          </p:cNvSpPr>
          <p:nvPr/>
        </p:nvSpPr>
        <p:spPr bwMode="auto">
          <a:xfrm flipV="1">
            <a:off x="523875" y="2286000"/>
            <a:ext cx="609600" cy="623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5" name="Line 18"/>
          <p:cNvSpPr>
            <a:spLocks noChangeShapeType="1"/>
          </p:cNvSpPr>
          <p:nvPr/>
        </p:nvSpPr>
        <p:spPr bwMode="auto">
          <a:xfrm flipH="1">
            <a:off x="763588" y="3552825"/>
            <a:ext cx="1468437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6" name="Freeform 19"/>
          <p:cNvSpPr>
            <a:spLocks/>
          </p:cNvSpPr>
          <p:nvPr/>
        </p:nvSpPr>
        <p:spPr bwMode="auto">
          <a:xfrm>
            <a:off x="774700" y="2806700"/>
            <a:ext cx="1457325" cy="1492250"/>
          </a:xfrm>
          <a:custGeom>
            <a:avLst/>
            <a:gdLst>
              <a:gd name="T0" fmla="*/ 1033 w 7793"/>
              <a:gd name="T1" fmla="*/ 418 h 7796"/>
              <a:gd name="T2" fmla="*/ 1025 w 7793"/>
              <a:gd name="T3" fmla="*/ 363 h 7796"/>
              <a:gd name="T4" fmla="*/ 1009 w 7793"/>
              <a:gd name="T5" fmla="*/ 308 h 7796"/>
              <a:gd name="T6" fmla="*/ 985 w 7793"/>
              <a:gd name="T7" fmla="*/ 256 h 7796"/>
              <a:gd name="T8" fmla="*/ 954 w 7793"/>
              <a:gd name="T9" fmla="*/ 207 h 7796"/>
              <a:gd name="T10" fmla="*/ 915 w 7793"/>
              <a:gd name="T11" fmla="*/ 162 h 7796"/>
              <a:gd name="T12" fmla="*/ 871 w 7793"/>
              <a:gd name="T13" fmla="*/ 121 h 7796"/>
              <a:gd name="T14" fmla="*/ 821 w 7793"/>
              <a:gd name="T15" fmla="*/ 85 h 7796"/>
              <a:gd name="T16" fmla="*/ 766 w 7793"/>
              <a:gd name="T17" fmla="*/ 55 h 7796"/>
              <a:gd name="T18" fmla="*/ 707 w 7793"/>
              <a:gd name="T19" fmla="*/ 31 h 7796"/>
              <a:gd name="T20" fmla="*/ 646 w 7793"/>
              <a:gd name="T21" fmla="*/ 14 h 7796"/>
              <a:gd name="T22" fmla="*/ 582 w 7793"/>
              <a:gd name="T23" fmla="*/ 4 h 7796"/>
              <a:gd name="T24" fmla="*/ 517 w 7793"/>
              <a:gd name="T25" fmla="*/ 0 h 7796"/>
              <a:gd name="T26" fmla="*/ 452 w 7793"/>
              <a:gd name="T27" fmla="*/ 4 h 7796"/>
              <a:gd name="T28" fmla="*/ 388 w 7793"/>
              <a:gd name="T29" fmla="*/ 14 h 7796"/>
              <a:gd name="T30" fmla="*/ 327 w 7793"/>
              <a:gd name="T31" fmla="*/ 31 h 7796"/>
              <a:gd name="T32" fmla="*/ 268 w 7793"/>
              <a:gd name="T33" fmla="*/ 55 h 7796"/>
              <a:gd name="T34" fmla="*/ 213 w 7793"/>
              <a:gd name="T35" fmla="*/ 85 h 7796"/>
              <a:gd name="T36" fmla="*/ 163 w 7793"/>
              <a:gd name="T37" fmla="*/ 121 h 7796"/>
              <a:gd name="T38" fmla="*/ 119 w 7793"/>
              <a:gd name="T39" fmla="*/ 162 h 7796"/>
              <a:gd name="T40" fmla="*/ 81 w 7793"/>
              <a:gd name="T41" fmla="*/ 207 h 7796"/>
              <a:gd name="T42" fmla="*/ 49 w 7793"/>
              <a:gd name="T43" fmla="*/ 256 h 7796"/>
              <a:gd name="T44" fmla="*/ 25 w 7793"/>
              <a:gd name="T45" fmla="*/ 308 h 7796"/>
              <a:gd name="T46" fmla="*/ 9 w 7793"/>
              <a:gd name="T47" fmla="*/ 363 h 7796"/>
              <a:gd name="T48" fmla="*/ 1 w 7793"/>
              <a:gd name="T49" fmla="*/ 418 h 7796"/>
              <a:gd name="T50" fmla="*/ 1 w 7793"/>
              <a:gd name="T51" fmla="*/ 475 h 7796"/>
              <a:gd name="T52" fmla="*/ 9 w 7793"/>
              <a:gd name="T53" fmla="*/ 530 h 7796"/>
              <a:gd name="T54" fmla="*/ 25 w 7793"/>
              <a:gd name="T55" fmla="*/ 585 h 7796"/>
              <a:gd name="T56" fmla="*/ 49 w 7793"/>
              <a:gd name="T57" fmla="*/ 637 h 7796"/>
              <a:gd name="T58" fmla="*/ 81 w 7793"/>
              <a:gd name="T59" fmla="*/ 686 h 7796"/>
              <a:gd name="T60" fmla="*/ 119 w 7793"/>
              <a:gd name="T61" fmla="*/ 731 h 7796"/>
              <a:gd name="T62" fmla="*/ 163 w 7793"/>
              <a:gd name="T63" fmla="*/ 772 h 7796"/>
              <a:gd name="T64" fmla="*/ 213 w 7793"/>
              <a:gd name="T65" fmla="*/ 808 h 7796"/>
              <a:gd name="T66" fmla="*/ 268 w 7793"/>
              <a:gd name="T67" fmla="*/ 838 h 7796"/>
              <a:gd name="T68" fmla="*/ 327 w 7793"/>
              <a:gd name="T69" fmla="*/ 862 h 7796"/>
              <a:gd name="T70" fmla="*/ 388 w 7793"/>
              <a:gd name="T71" fmla="*/ 879 h 7796"/>
              <a:gd name="T72" fmla="*/ 452 w 7793"/>
              <a:gd name="T73" fmla="*/ 889 h 7796"/>
              <a:gd name="T74" fmla="*/ 517 w 7793"/>
              <a:gd name="T75" fmla="*/ 893 h 7796"/>
              <a:gd name="T76" fmla="*/ 582 w 7793"/>
              <a:gd name="T77" fmla="*/ 889 h 7796"/>
              <a:gd name="T78" fmla="*/ 646 w 7793"/>
              <a:gd name="T79" fmla="*/ 879 h 7796"/>
              <a:gd name="T80" fmla="*/ 707 w 7793"/>
              <a:gd name="T81" fmla="*/ 862 h 7796"/>
              <a:gd name="T82" fmla="*/ 766 w 7793"/>
              <a:gd name="T83" fmla="*/ 838 h 7796"/>
              <a:gd name="T84" fmla="*/ 821 w 7793"/>
              <a:gd name="T85" fmla="*/ 808 h 7796"/>
              <a:gd name="T86" fmla="*/ 871 w 7793"/>
              <a:gd name="T87" fmla="*/ 772 h 7796"/>
              <a:gd name="T88" fmla="*/ 915 w 7793"/>
              <a:gd name="T89" fmla="*/ 731 h 7796"/>
              <a:gd name="T90" fmla="*/ 954 w 7793"/>
              <a:gd name="T91" fmla="*/ 686 h 7796"/>
              <a:gd name="T92" fmla="*/ 985 w 7793"/>
              <a:gd name="T93" fmla="*/ 637 h 7796"/>
              <a:gd name="T94" fmla="*/ 1009 w 7793"/>
              <a:gd name="T95" fmla="*/ 585 h 7796"/>
              <a:gd name="T96" fmla="*/ 1025 w 7793"/>
              <a:gd name="T97" fmla="*/ 530 h 7796"/>
              <a:gd name="T98" fmla="*/ 1033 w 7793"/>
              <a:gd name="T99" fmla="*/ 475 h 779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7793"/>
              <a:gd name="T151" fmla="*/ 0 h 7796"/>
              <a:gd name="T152" fmla="*/ 7793 w 7793"/>
              <a:gd name="T153" fmla="*/ 7796 h 779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7793" h="7796">
                <a:moveTo>
                  <a:pt x="7793" y="3899"/>
                </a:moveTo>
                <a:lnTo>
                  <a:pt x="7785" y="3653"/>
                </a:lnTo>
                <a:lnTo>
                  <a:pt x="7763" y="3410"/>
                </a:lnTo>
                <a:lnTo>
                  <a:pt x="7725" y="3168"/>
                </a:lnTo>
                <a:lnTo>
                  <a:pt x="7671" y="2929"/>
                </a:lnTo>
                <a:lnTo>
                  <a:pt x="7603" y="2693"/>
                </a:lnTo>
                <a:lnTo>
                  <a:pt x="7520" y="2463"/>
                </a:lnTo>
                <a:lnTo>
                  <a:pt x="7423" y="2239"/>
                </a:lnTo>
                <a:lnTo>
                  <a:pt x="7312" y="2020"/>
                </a:lnTo>
                <a:lnTo>
                  <a:pt x="7187" y="1810"/>
                </a:lnTo>
                <a:lnTo>
                  <a:pt x="7049" y="1608"/>
                </a:lnTo>
                <a:lnTo>
                  <a:pt x="6899" y="1414"/>
                </a:lnTo>
                <a:lnTo>
                  <a:pt x="6737" y="1230"/>
                </a:lnTo>
                <a:lnTo>
                  <a:pt x="6564" y="1057"/>
                </a:lnTo>
                <a:lnTo>
                  <a:pt x="6381" y="895"/>
                </a:lnTo>
                <a:lnTo>
                  <a:pt x="6187" y="745"/>
                </a:lnTo>
                <a:lnTo>
                  <a:pt x="5985" y="607"/>
                </a:lnTo>
                <a:lnTo>
                  <a:pt x="5774" y="482"/>
                </a:lnTo>
                <a:lnTo>
                  <a:pt x="5556" y="371"/>
                </a:lnTo>
                <a:lnTo>
                  <a:pt x="5331" y="274"/>
                </a:lnTo>
                <a:lnTo>
                  <a:pt x="5101" y="191"/>
                </a:lnTo>
                <a:lnTo>
                  <a:pt x="4866" y="123"/>
                </a:lnTo>
                <a:lnTo>
                  <a:pt x="4627" y="70"/>
                </a:lnTo>
                <a:lnTo>
                  <a:pt x="4386" y="31"/>
                </a:lnTo>
                <a:lnTo>
                  <a:pt x="4141" y="9"/>
                </a:lnTo>
                <a:lnTo>
                  <a:pt x="3897" y="0"/>
                </a:lnTo>
                <a:lnTo>
                  <a:pt x="3652" y="9"/>
                </a:lnTo>
                <a:lnTo>
                  <a:pt x="3409" y="31"/>
                </a:lnTo>
                <a:lnTo>
                  <a:pt x="3166" y="70"/>
                </a:lnTo>
                <a:lnTo>
                  <a:pt x="2927" y="123"/>
                </a:lnTo>
                <a:lnTo>
                  <a:pt x="2693" y="191"/>
                </a:lnTo>
                <a:lnTo>
                  <a:pt x="2462" y="274"/>
                </a:lnTo>
                <a:lnTo>
                  <a:pt x="2238" y="371"/>
                </a:lnTo>
                <a:lnTo>
                  <a:pt x="2020" y="482"/>
                </a:lnTo>
                <a:lnTo>
                  <a:pt x="1810" y="607"/>
                </a:lnTo>
                <a:lnTo>
                  <a:pt x="1607" y="745"/>
                </a:lnTo>
                <a:lnTo>
                  <a:pt x="1414" y="895"/>
                </a:lnTo>
                <a:lnTo>
                  <a:pt x="1229" y="1057"/>
                </a:lnTo>
                <a:lnTo>
                  <a:pt x="1056" y="1230"/>
                </a:lnTo>
                <a:lnTo>
                  <a:pt x="894" y="1414"/>
                </a:lnTo>
                <a:lnTo>
                  <a:pt x="745" y="1608"/>
                </a:lnTo>
                <a:lnTo>
                  <a:pt x="607" y="1810"/>
                </a:lnTo>
                <a:lnTo>
                  <a:pt x="482" y="2020"/>
                </a:lnTo>
                <a:lnTo>
                  <a:pt x="372" y="2239"/>
                </a:lnTo>
                <a:lnTo>
                  <a:pt x="274" y="2463"/>
                </a:lnTo>
                <a:lnTo>
                  <a:pt x="191" y="2693"/>
                </a:lnTo>
                <a:lnTo>
                  <a:pt x="123" y="2929"/>
                </a:lnTo>
                <a:lnTo>
                  <a:pt x="70" y="3168"/>
                </a:lnTo>
                <a:lnTo>
                  <a:pt x="31" y="3410"/>
                </a:lnTo>
                <a:lnTo>
                  <a:pt x="8" y="3653"/>
                </a:lnTo>
                <a:lnTo>
                  <a:pt x="0" y="3899"/>
                </a:lnTo>
                <a:lnTo>
                  <a:pt x="8" y="4143"/>
                </a:lnTo>
                <a:lnTo>
                  <a:pt x="31" y="4387"/>
                </a:lnTo>
                <a:lnTo>
                  <a:pt x="70" y="4628"/>
                </a:lnTo>
                <a:lnTo>
                  <a:pt x="123" y="4867"/>
                </a:lnTo>
                <a:lnTo>
                  <a:pt x="191" y="5103"/>
                </a:lnTo>
                <a:lnTo>
                  <a:pt x="274" y="5333"/>
                </a:lnTo>
                <a:lnTo>
                  <a:pt x="372" y="5558"/>
                </a:lnTo>
                <a:lnTo>
                  <a:pt x="482" y="5776"/>
                </a:lnTo>
                <a:lnTo>
                  <a:pt x="607" y="5987"/>
                </a:lnTo>
                <a:lnTo>
                  <a:pt x="745" y="6190"/>
                </a:lnTo>
                <a:lnTo>
                  <a:pt x="894" y="6383"/>
                </a:lnTo>
                <a:lnTo>
                  <a:pt x="1056" y="6566"/>
                </a:lnTo>
                <a:lnTo>
                  <a:pt x="1229" y="6740"/>
                </a:lnTo>
                <a:lnTo>
                  <a:pt x="1414" y="6901"/>
                </a:lnTo>
                <a:lnTo>
                  <a:pt x="1607" y="7052"/>
                </a:lnTo>
                <a:lnTo>
                  <a:pt x="1810" y="7189"/>
                </a:lnTo>
                <a:lnTo>
                  <a:pt x="2020" y="7314"/>
                </a:lnTo>
                <a:lnTo>
                  <a:pt x="2238" y="7425"/>
                </a:lnTo>
                <a:lnTo>
                  <a:pt x="2462" y="7522"/>
                </a:lnTo>
                <a:lnTo>
                  <a:pt x="2693" y="7605"/>
                </a:lnTo>
                <a:lnTo>
                  <a:pt x="2927" y="7673"/>
                </a:lnTo>
                <a:lnTo>
                  <a:pt x="3166" y="7727"/>
                </a:lnTo>
                <a:lnTo>
                  <a:pt x="3409" y="7765"/>
                </a:lnTo>
                <a:lnTo>
                  <a:pt x="3652" y="7789"/>
                </a:lnTo>
                <a:lnTo>
                  <a:pt x="3897" y="7796"/>
                </a:lnTo>
                <a:lnTo>
                  <a:pt x="4141" y="7789"/>
                </a:lnTo>
                <a:lnTo>
                  <a:pt x="4386" y="7765"/>
                </a:lnTo>
                <a:lnTo>
                  <a:pt x="4627" y="7727"/>
                </a:lnTo>
                <a:lnTo>
                  <a:pt x="4866" y="7673"/>
                </a:lnTo>
                <a:lnTo>
                  <a:pt x="5101" y="7605"/>
                </a:lnTo>
                <a:lnTo>
                  <a:pt x="5331" y="7522"/>
                </a:lnTo>
                <a:lnTo>
                  <a:pt x="5556" y="7425"/>
                </a:lnTo>
                <a:lnTo>
                  <a:pt x="5774" y="7314"/>
                </a:lnTo>
                <a:lnTo>
                  <a:pt x="5985" y="7189"/>
                </a:lnTo>
                <a:lnTo>
                  <a:pt x="6187" y="7052"/>
                </a:lnTo>
                <a:lnTo>
                  <a:pt x="6381" y="6901"/>
                </a:lnTo>
                <a:lnTo>
                  <a:pt x="6564" y="6740"/>
                </a:lnTo>
                <a:lnTo>
                  <a:pt x="6737" y="6566"/>
                </a:lnTo>
                <a:lnTo>
                  <a:pt x="6899" y="6383"/>
                </a:lnTo>
                <a:lnTo>
                  <a:pt x="7049" y="6190"/>
                </a:lnTo>
                <a:lnTo>
                  <a:pt x="7187" y="5987"/>
                </a:lnTo>
                <a:lnTo>
                  <a:pt x="7312" y="5776"/>
                </a:lnTo>
                <a:lnTo>
                  <a:pt x="7423" y="5558"/>
                </a:lnTo>
                <a:lnTo>
                  <a:pt x="7520" y="5333"/>
                </a:lnTo>
                <a:lnTo>
                  <a:pt x="7603" y="5103"/>
                </a:lnTo>
                <a:lnTo>
                  <a:pt x="7671" y="4867"/>
                </a:lnTo>
                <a:lnTo>
                  <a:pt x="7725" y="4628"/>
                </a:lnTo>
                <a:lnTo>
                  <a:pt x="7763" y="4387"/>
                </a:lnTo>
                <a:lnTo>
                  <a:pt x="7785" y="4143"/>
                </a:lnTo>
                <a:lnTo>
                  <a:pt x="7793" y="3899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77" name="Freeform 20"/>
          <p:cNvSpPr>
            <a:spLocks/>
          </p:cNvSpPr>
          <p:nvPr/>
        </p:nvSpPr>
        <p:spPr bwMode="auto">
          <a:xfrm>
            <a:off x="896938" y="2932113"/>
            <a:ext cx="1212850" cy="1243012"/>
          </a:xfrm>
          <a:custGeom>
            <a:avLst/>
            <a:gdLst>
              <a:gd name="T0" fmla="*/ 860 w 6494"/>
              <a:gd name="T1" fmla="*/ 337 h 6497"/>
              <a:gd name="T2" fmla="*/ 850 w 6494"/>
              <a:gd name="T3" fmla="*/ 284 h 6497"/>
              <a:gd name="T4" fmla="*/ 831 w 6494"/>
              <a:gd name="T5" fmla="*/ 234 h 6497"/>
              <a:gd name="T6" fmla="*/ 804 w 6494"/>
              <a:gd name="T7" fmla="*/ 186 h 6497"/>
              <a:gd name="T8" fmla="*/ 770 w 6494"/>
              <a:gd name="T9" fmla="*/ 142 h 6497"/>
              <a:gd name="T10" fmla="*/ 728 w 6494"/>
              <a:gd name="T11" fmla="*/ 103 h 6497"/>
              <a:gd name="T12" fmla="*/ 681 w 6494"/>
              <a:gd name="T13" fmla="*/ 69 h 6497"/>
              <a:gd name="T14" fmla="*/ 629 w 6494"/>
              <a:gd name="T15" fmla="*/ 41 h 6497"/>
              <a:gd name="T16" fmla="*/ 572 w 6494"/>
              <a:gd name="T17" fmla="*/ 20 h 6497"/>
              <a:gd name="T18" fmla="*/ 513 w 6494"/>
              <a:gd name="T19" fmla="*/ 7 h 6497"/>
              <a:gd name="T20" fmla="*/ 452 w 6494"/>
              <a:gd name="T21" fmla="*/ 0 h 6497"/>
              <a:gd name="T22" fmla="*/ 390 w 6494"/>
              <a:gd name="T23" fmla="*/ 2 h 6497"/>
              <a:gd name="T24" fmla="*/ 329 w 6494"/>
              <a:gd name="T25" fmla="*/ 11 h 6497"/>
              <a:gd name="T26" fmla="*/ 271 w 6494"/>
              <a:gd name="T27" fmla="*/ 27 h 6497"/>
              <a:gd name="T28" fmla="*/ 216 w 6494"/>
              <a:gd name="T29" fmla="*/ 50 h 6497"/>
              <a:gd name="T30" fmla="*/ 165 w 6494"/>
              <a:gd name="T31" fmla="*/ 80 h 6497"/>
              <a:gd name="T32" fmla="*/ 119 w 6494"/>
              <a:gd name="T33" fmla="*/ 115 h 6497"/>
              <a:gd name="T34" fmla="*/ 80 w 6494"/>
              <a:gd name="T35" fmla="*/ 156 h 6497"/>
              <a:gd name="T36" fmla="*/ 48 w 6494"/>
              <a:gd name="T37" fmla="*/ 202 h 6497"/>
              <a:gd name="T38" fmla="*/ 24 w 6494"/>
              <a:gd name="T39" fmla="*/ 250 h 6497"/>
              <a:gd name="T40" fmla="*/ 8 w 6494"/>
              <a:gd name="T41" fmla="*/ 302 h 6497"/>
              <a:gd name="T42" fmla="*/ 0 w 6494"/>
              <a:gd name="T43" fmla="*/ 354 h 6497"/>
              <a:gd name="T44" fmla="*/ 2 w 6494"/>
              <a:gd name="T45" fmla="*/ 407 h 6497"/>
              <a:gd name="T46" fmla="*/ 12 w 6494"/>
              <a:gd name="T47" fmla="*/ 460 h 6497"/>
              <a:gd name="T48" fmla="*/ 31 w 6494"/>
              <a:gd name="T49" fmla="*/ 510 h 6497"/>
              <a:gd name="T50" fmla="*/ 58 w 6494"/>
              <a:gd name="T51" fmla="*/ 558 h 6497"/>
              <a:gd name="T52" fmla="*/ 92 w 6494"/>
              <a:gd name="T53" fmla="*/ 602 h 6497"/>
              <a:gd name="T54" fmla="*/ 134 w 6494"/>
              <a:gd name="T55" fmla="*/ 641 h 6497"/>
              <a:gd name="T56" fmla="*/ 181 w 6494"/>
              <a:gd name="T57" fmla="*/ 675 h 6497"/>
              <a:gd name="T58" fmla="*/ 233 w 6494"/>
              <a:gd name="T59" fmla="*/ 703 h 6497"/>
              <a:gd name="T60" fmla="*/ 290 w 6494"/>
              <a:gd name="T61" fmla="*/ 723 h 6497"/>
              <a:gd name="T62" fmla="*/ 349 w 6494"/>
              <a:gd name="T63" fmla="*/ 737 h 6497"/>
              <a:gd name="T64" fmla="*/ 410 w 6494"/>
              <a:gd name="T65" fmla="*/ 744 h 6497"/>
              <a:gd name="T66" fmla="*/ 472 w 6494"/>
              <a:gd name="T67" fmla="*/ 742 h 6497"/>
              <a:gd name="T68" fmla="*/ 533 w 6494"/>
              <a:gd name="T69" fmla="*/ 733 h 6497"/>
              <a:gd name="T70" fmla="*/ 591 w 6494"/>
              <a:gd name="T71" fmla="*/ 717 h 6497"/>
              <a:gd name="T72" fmla="*/ 647 w 6494"/>
              <a:gd name="T73" fmla="*/ 694 h 6497"/>
              <a:gd name="T74" fmla="*/ 697 w 6494"/>
              <a:gd name="T75" fmla="*/ 664 h 6497"/>
              <a:gd name="T76" fmla="*/ 743 w 6494"/>
              <a:gd name="T77" fmla="*/ 629 h 6497"/>
              <a:gd name="T78" fmla="*/ 782 w 6494"/>
              <a:gd name="T79" fmla="*/ 588 h 6497"/>
              <a:gd name="T80" fmla="*/ 814 w 6494"/>
              <a:gd name="T81" fmla="*/ 542 h 6497"/>
              <a:gd name="T82" fmla="*/ 838 w 6494"/>
              <a:gd name="T83" fmla="*/ 494 h 6497"/>
              <a:gd name="T84" fmla="*/ 854 w 6494"/>
              <a:gd name="T85" fmla="*/ 442 h 6497"/>
              <a:gd name="T86" fmla="*/ 861 w 6494"/>
              <a:gd name="T87" fmla="*/ 390 h 64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94"/>
              <a:gd name="T133" fmla="*/ 0 h 6497"/>
              <a:gd name="T134" fmla="*/ 6494 w 6494"/>
              <a:gd name="T135" fmla="*/ 6497 h 64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94" h="6497">
                <a:moveTo>
                  <a:pt x="6494" y="3249"/>
                </a:moveTo>
                <a:lnTo>
                  <a:pt x="6490" y="3094"/>
                </a:lnTo>
                <a:lnTo>
                  <a:pt x="6479" y="2939"/>
                </a:lnTo>
                <a:lnTo>
                  <a:pt x="6461" y="2786"/>
                </a:lnTo>
                <a:lnTo>
                  <a:pt x="6436" y="2633"/>
                </a:lnTo>
                <a:lnTo>
                  <a:pt x="6403" y="2483"/>
                </a:lnTo>
                <a:lnTo>
                  <a:pt x="6362" y="2334"/>
                </a:lnTo>
                <a:lnTo>
                  <a:pt x="6315" y="2186"/>
                </a:lnTo>
                <a:lnTo>
                  <a:pt x="6262" y="2041"/>
                </a:lnTo>
                <a:lnTo>
                  <a:pt x="6201" y="1899"/>
                </a:lnTo>
                <a:lnTo>
                  <a:pt x="6133" y="1760"/>
                </a:lnTo>
                <a:lnTo>
                  <a:pt x="6059" y="1624"/>
                </a:lnTo>
                <a:lnTo>
                  <a:pt x="5978" y="1492"/>
                </a:lnTo>
                <a:lnTo>
                  <a:pt x="5892" y="1364"/>
                </a:lnTo>
                <a:lnTo>
                  <a:pt x="5799" y="1240"/>
                </a:lnTo>
                <a:lnTo>
                  <a:pt x="5701" y="1121"/>
                </a:lnTo>
                <a:lnTo>
                  <a:pt x="5597" y="1007"/>
                </a:lnTo>
                <a:lnTo>
                  <a:pt x="5487" y="898"/>
                </a:lnTo>
                <a:lnTo>
                  <a:pt x="5373" y="793"/>
                </a:lnTo>
                <a:lnTo>
                  <a:pt x="5254" y="695"/>
                </a:lnTo>
                <a:lnTo>
                  <a:pt x="5130" y="603"/>
                </a:lnTo>
                <a:lnTo>
                  <a:pt x="5002" y="516"/>
                </a:lnTo>
                <a:lnTo>
                  <a:pt x="4871" y="435"/>
                </a:lnTo>
                <a:lnTo>
                  <a:pt x="4735" y="361"/>
                </a:lnTo>
                <a:lnTo>
                  <a:pt x="4595" y="294"/>
                </a:lnTo>
                <a:lnTo>
                  <a:pt x="4454" y="233"/>
                </a:lnTo>
                <a:lnTo>
                  <a:pt x="4309" y="179"/>
                </a:lnTo>
                <a:lnTo>
                  <a:pt x="4161" y="132"/>
                </a:lnTo>
                <a:lnTo>
                  <a:pt x="4012" y="92"/>
                </a:lnTo>
                <a:lnTo>
                  <a:pt x="3862" y="59"/>
                </a:lnTo>
                <a:lnTo>
                  <a:pt x="3709" y="33"/>
                </a:lnTo>
                <a:lnTo>
                  <a:pt x="3555" y="15"/>
                </a:lnTo>
                <a:lnTo>
                  <a:pt x="3402" y="4"/>
                </a:lnTo>
                <a:lnTo>
                  <a:pt x="3247" y="0"/>
                </a:lnTo>
                <a:lnTo>
                  <a:pt x="3092" y="4"/>
                </a:lnTo>
                <a:lnTo>
                  <a:pt x="2939" y="15"/>
                </a:lnTo>
                <a:lnTo>
                  <a:pt x="2785" y="33"/>
                </a:lnTo>
                <a:lnTo>
                  <a:pt x="2633" y="59"/>
                </a:lnTo>
                <a:lnTo>
                  <a:pt x="2481" y="92"/>
                </a:lnTo>
                <a:lnTo>
                  <a:pt x="2332" y="132"/>
                </a:lnTo>
                <a:lnTo>
                  <a:pt x="2185" y="179"/>
                </a:lnTo>
                <a:lnTo>
                  <a:pt x="2041" y="233"/>
                </a:lnTo>
                <a:lnTo>
                  <a:pt x="1898" y="294"/>
                </a:lnTo>
                <a:lnTo>
                  <a:pt x="1759" y="361"/>
                </a:lnTo>
                <a:lnTo>
                  <a:pt x="1624" y="435"/>
                </a:lnTo>
                <a:lnTo>
                  <a:pt x="1491" y="516"/>
                </a:lnTo>
                <a:lnTo>
                  <a:pt x="1363" y="603"/>
                </a:lnTo>
                <a:lnTo>
                  <a:pt x="1240" y="695"/>
                </a:lnTo>
                <a:lnTo>
                  <a:pt x="1121" y="793"/>
                </a:lnTo>
                <a:lnTo>
                  <a:pt x="1006" y="898"/>
                </a:lnTo>
                <a:lnTo>
                  <a:pt x="897" y="1007"/>
                </a:lnTo>
                <a:lnTo>
                  <a:pt x="793" y="1121"/>
                </a:lnTo>
                <a:lnTo>
                  <a:pt x="694" y="1240"/>
                </a:lnTo>
                <a:lnTo>
                  <a:pt x="602" y="1364"/>
                </a:lnTo>
                <a:lnTo>
                  <a:pt x="515" y="1492"/>
                </a:lnTo>
                <a:lnTo>
                  <a:pt x="435" y="1624"/>
                </a:lnTo>
                <a:lnTo>
                  <a:pt x="361" y="1760"/>
                </a:lnTo>
                <a:lnTo>
                  <a:pt x="293" y="1899"/>
                </a:lnTo>
                <a:lnTo>
                  <a:pt x="233" y="2041"/>
                </a:lnTo>
                <a:lnTo>
                  <a:pt x="178" y="2186"/>
                </a:lnTo>
                <a:lnTo>
                  <a:pt x="131" y="2334"/>
                </a:lnTo>
                <a:lnTo>
                  <a:pt x="92" y="2483"/>
                </a:lnTo>
                <a:lnTo>
                  <a:pt x="59" y="2633"/>
                </a:lnTo>
                <a:lnTo>
                  <a:pt x="33" y="2786"/>
                </a:lnTo>
                <a:lnTo>
                  <a:pt x="15" y="2939"/>
                </a:lnTo>
                <a:lnTo>
                  <a:pt x="3" y="3094"/>
                </a:lnTo>
                <a:lnTo>
                  <a:pt x="0" y="3249"/>
                </a:lnTo>
                <a:lnTo>
                  <a:pt x="3" y="3403"/>
                </a:lnTo>
                <a:lnTo>
                  <a:pt x="15" y="3557"/>
                </a:lnTo>
                <a:lnTo>
                  <a:pt x="33" y="3711"/>
                </a:lnTo>
                <a:lnTo>
                  <a:pt x="59" y="3863"/>
                </a:lnTo>
                <a:lnTo>
                  <a:pt x="92" y="4015"/>
                </a:lnTo>
                <a:lnTo>
                  <a:pt x="131" y="4164"/>
                </a:lnTo>
                <a:lnTo>
                  <a:pt x="178" y="4311"/>
                </a:lnTo>
                <a:lnTo>
                  <a:pt x="233" y="4456"/>
                </a:lnTo>
                <a:lnTo>
                  <a:pt x="293" y="4598"/>
                </a:lnTo>
                <a:lnTo>
                  <a:pt x="361" y="4737"/>
                </a:lnTo>
                <a:lnTo>
                  <a:pt x="435" y="4872"/>
                </a:lnTo>
                <a:lnTo>
                  <a:pt x="515" y="5004"/>
                </a:lnTo>
                <a:lnTo>
                  <a:pt x="602" y="5132"/>
                </a:lnTo>
                <a:lnTo>
                  <a:pt x="694" y="5256"/>
                </a:lnTo>
                <a:lnTo>
                  <a:pt x="793" y="5376"/>
                </a:lnTo>
                <a:lnTo>
                  <a:pt x="897" y="5490"/>
                </a:lnTo>
                <a:lnTo>
                  <a:pt x="1006" y="5600"/>
                </a:lnTo>
                <a:lnTo>
                  <a:pt x="1121" y="5703"/>
                </a:lnTo>
                <a:lnTo>
                  <a:pt x="1240" y="5801"/>
                </a:lnTo>
                <a:lnTo>
                  <a:pt x="1363" y="5894"/>
                </a:lnTo>
                <a:lnTo>
                  <a:pt x="1491" y="5981"/>
                </a:lnTo>
                <a:lnTo>
                  <a:pt x="1624" y="6061"/>
                </a:lnTo>
                <a:lnTo>
                  <a:pt x="1759" y="6135"/>
                </a:lnTo>
                <a:lnTo>
                  <a:pt x="1898" y="6203"/>
                </a:lnTo>
                <a:lnTo>
                  <a:pt x="2041" y="6264"/>
                </a:lnTo>
                <a:lnTo>
                  <a:pt x="2185" y="6317"/>
                </a:lnTo>
                <a:lnTo>
                  <a:pt x="2332" y="6365"/>
                </a:lnTo>
                <a:lnTo>
                  <a:pt x="2481" y="6405"/>
                </a:lnTo>
                <a:lnTo>
                  <a:pt x="2633" y="6438"/>
                </a:lnTo>
                <a:lnTo>
                  <a:pt x="2785" y="6464"/>
                </a:lnTo>
                <a:lnTo>
                  <a:pt x="2939" y="6482"/>
                </a:lnTo>
                <a:lnTo>
                  <a:pt x="3092" y="6493"/>
                </a:lnTo>
                <a:lnTo>
                  <a:pt x="3247" y="6497"/>
                </a:lnTo>
                <a:lnTo>
                  <a:pt x="3402" y="6493"/>
                </a:lnTo>
                <a:lnTo>
                  <a:pt x="3555" y="6482"/>
                </a:lnTo>
                <a:lnTo>
                  <a:pt x="3709" y="6464"/>
                </a:lnTo>
                <a:lnTo>
                  <a:pt x="3862" y="6438"/>
                </a:lnTo>
                <a:lnTo>
                  <a:pt x="4012" y="6405"/>
                </a:lnTo>
                <a:lnTo>
                  <a:pt x="4161" y="6365"/>
                </a:lnTo>
                <a:lnTo>
                  <a:pt x="4309" y="6317"/>
                </a:lnTo>
                <a:lnTo>
                  <a:pt x="4454" y="6264"/>
                </a:lnTo>
                <a:lnTo>
                  <a:pt x="4595" y="6203"/>
                </a:lnTo>
                <a:lnTo>
                  <a:pt x="4735" y="6135"/>
                </a:lnTo>
                <a:lnTo>
                  <a:pt x="4871" y="6061"/>
                </a:lnTo>
                <a:lnTo>
                  <a:pt x="5002" y="5981"/>
                </a:lnTo>
                <a:lnTo>
                  <a:pt x="5130" y="5894"/>
                </a:lnTo>
                <a:lnTo>
                  <a:pt x="5254" y="5801"/>
                </a:lnTo>
                <a:lnTo>
                  <a:pt x="5373" y="5703"/>
                </a:lnTo>
                <a:lnTo>
                  <a:pt x="5487" y="5600"/>
                </a:lnTo>
                <a:lnTo>
                  <a:pt x="5597" y="5490"/>
                </a:lnTo>
                <a:lnTo>
                  <a:pt x="5701" y="5376"/>
                </a:lnTo>
                <a:lnTo>
                  <a:pt x="5799" y="5256"/>
                </a:lnTo>
                <a:lnTo>
                  <a:pt x="5892" y="5132"/>
                </a:lnTo>
                <a:lnTo>
                  <a:pt x="5978" y="5004"/>
                </a:lnTo>
                <a:lnTo>
                  <a:pt x="6059" y="4872"/>
                </a:lnTo>
                <a:lnTo>
                  <a:pt x="6133" y="4737"/>
                </a:lnTo>
                <a:lnTo>
                  <a:pt x="6201" y="4598"/>
                </a:lnTo>
                <a:lnTo>
                  <a:pt x="6262" y="4456"/>
                </a:lnTo>
                <a:lnTo>
                  <a:pt x="6315" y="4311"/>
                </a:lnTo>
                <a:lnTo>
                  <a:pt x="6362" y="4164"/>
                </a:lnTo>
                <a:lnTo>
                  <a:pt x="6403" y="4015"/>
                </a:lnTo>
                <a:lnTo>
                  <a:pt x="6436" y="3863"/>
                </a:lnTo>
                <a:lnTo>
                  <a:pt x="6461" y="3711"/>
                </a:lnTo>
                <a:lnTo>
                  <a:pt x="6479" y="3557"/>
                </a:lnTo>
                <a:lnTo>
                  <a:pt x="6490" y="3403"/>
                </a:lnTo>
                <a:lnTo>
                  <a:pt x="6494" y="3249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78" name="Line 21"/>
          <p:cNvSpPr>
            <a:spLocks noChangeShapeType="1"/>
          </p:cNvSpPr>
          <p:nvPr/>
        </p:nvSpPr>
        <p:spPr bwMode="auto">
          <a:xfrm flipV="1">
            <a:off x="1503363" y="3122613"/>
            <a:ext cx="439737" cy="4302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9" name="Rectangle 22"/>
          <p:cNvSpPr>
            <a:spLocks noChangeArrowheads="1"/>
          </p:cNvSpPr>
          <p:nvPr/>
        </p:nvSpPr>
        <p:spPr bwMode="auto">
          <a:xfrm>
            <a:off x="1574800" y="3136900"/>
            <a:ext cx="39052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R</a:t>
            </a:r>
            <a:endParaRPr lang="en-US" sz="1000" baseline="-25000">
              <a:solidFill>
                <a:srgbClr val="000000"/>
              </a:solidFill>
              <a:latin typeface="Comic Sans MS" pitchFamily="66" charset="0"/>
            </a:endParaRPr>
          </a:p>
          <a:p>
            <a:endParaRPr lang="en-US" sz="1000">
              <a:latin typeface="Comic Sans MS" pitchFamily="66" charset="0"/>
            </a:endParaRPr>
          </a:p>
        </p:txBody>
      </p:sp>
      <p:grpSp>
        <p:nvGrpSpPr>
          <p:cNvPr id="322580" name="Group 23"/>
          <p:cNvGrpSpPr>
            <a:grpSpLocks/>
          </p:cNvGrpSpPr>
          <p:nvPr/>
        </p:nvGrpSpPr>
        <p:grpSpPr bwMode="auto">
          <a:xfrm>
            <a:off x="1470025" y="1631950"/>
            <a:ext cx="595313" cy="771525"/>
            <a:chOff x="8840" y="4320"/>
            <a:chExt cx="1060" cy="1337"/>
          </a:xfrm>
        </p:grpSpPr>
        <p:sp>
          <p:nvSpPr>
            <p:cNvPr id="322581" name="Line 24"/>
            <p:cNvSpPr>
              <a:spLocks noChangeShapeType="1"/>
            </p:cNvSpPr>
            <p:nvPr/>
          </p:nvSpPr>
          <p:spPr bwMode="auto">
            <a:xfrm>
              <a:off x="9117" y="4320"/>
              <a:ext cx="1" cy="8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stealth" w="sm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582" name="Line 25"/>
            <p:cNvSpPr>
              <a:spLocks noChangeShapeType="1"/>
            </p:cNvSpPr>
            <p:nvPr/>
          </p:nvSpPr>
          <p:spPr bwMode="auto">
            <a:xfrm>
              <a:off x="9116" y="5195"/>
              <a:ext cx="78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583" name="Text Box 26"/>
            <p:cNvSpPr txBox="1">
              <a:spLocks noChangeArrowheads="1"/>
            </p:cNvSpPr>
            <p:nvPr/>
          </p:nvSpPr>
          <p:spPr bwMode="auto">
            <a:xfrm>
              <a:off x="8840" y="4500"/>
              <a:ext cx="470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>
                  <a:solidFill>
                    <a:srgbClr val="000000"/>
                  </a:solidFill>
                  <a:latin typeface="Comic Sans MS" pitchFamily="66" charset="0"/>
                </a:rPr>
                <a:t>z</a:t>
              </a:r>
              <a:endParaRPr lang="en-US" sz="1000">
                <a:latin typeface="Comic Sans MS" pitchFamily="66" charset="0"/>
              </a:endParaRPr>
            </a:p>
          </p:txBody>
        </p:sp>
        <p:sp>
          <p:nvSpPr>
            <p:cNvPr id="322584" name="Text Box 27"/>
            <p:cNvSpPr txBox="1">
              <a:spLocks noChangeArrowheads="1"/>
            </p:cNvSpPr>
            <p:nvPr/>
          </p:nvSpPr>
          <p:spPr bwMode="auto">
            <a:xfrm>
              <a:off x="9310" y="5080"/>
              <a:ext cx="41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>
                  <a:solidFill>
                    <a:srgbClr val="000000"/>
                  </a:solidFill>
                  <a:latin typeface="Comic Sans MS" pitchFamily="66" charset="0"/>
                </a:rPr>
                <a:t>r</a:t>
              </a:r>
              <a:endParaRPr lang="en-US" sz="1000">
                <a:latin typeface="Comic Sans MS" pitchFamily="66" charset="0"/>
              </a:endParaRPr>
            </a:p>
          </p:txBody>
        </p:sp>
      </p:grpSp>
      <p:sp>
        <p:nvSpPr>
          <p:cNvPr id="322585" name="Rectangle 28"/>
          <p:cNvSpPr>
            <a:spLocks noChangeArrowheads="1"/>
          </p:cNvSpPr>
          <p:nvPr/>
        </p:nvSpPr>
        <p:spPr bwMode="auto">
          <a:xfrm>
            <a:off x="66675" y="2878138"/>
            <a:ext cx="9493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pPr algn="ctr"/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Field space</a:t>
            </a:r>
            <a:endParaRPr lang="en-US" sz="1000">
              <a:latin typeface="Comic Sans MS" pitchFamily="66" charset="0"/>
            </a:endParaRPr>
          </a:p>
        </p:txBody>
      </p:sp>
      <p:sp>
        <p:nvSpPr>
          <p:cNvPr id="322586" name="Line 30"/>
          <p:cNvSpPr>
            <a:spLocks noChangeShapeType="1"/>
          </p:cNvSpPr>
          <p:nvPr/>
        </p:nvSpPr>
        <p:spPr bwMode="auto">
          <a:xfrm flipH="1">
            <a:off x="2247900" y="1028700"/>
            <a:ext cx="279400" cy="390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87" name="Line 31"/>
          <p:cNvSpPr>
            <a:spLocks noChangeShapeType="1"/>
          </p:cNvSpPr>
          <p:nvPr/>
        </p:nvSpPr>
        <p:spPr bwMode="auto">
          <a:xfrm flipH="1">
            <a:off x="388938" y="2482850"/>
            <a:ext cx="4064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88" name="Line 32"/>
          <p:cNvSpPr>
            <a:spLocks noChangeShapeType="1"/>
          </p:cNvSpPr>
          <p:nvPr/>
        </p:nvSpPr>
        <p:spPr bwMode="auto">
          <a:xfrm flipH="1">
            <a:off x="388938" y="806450"/>
            <a:ext cx="406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89" name="Text Box 148"/>
          <p:cNvSpPr txBox="1">
            <a:spLocks noChangeArrowheads="1"/>
          </p:cNvSpPr>
          <p:nvPr/>
        </p:nvSpPr>
        <p:spPr bwMode="auto">
          <a:xfrm>
            <a:off x="5907088" y="623888"/>
            <a:ext cx="3025775" cy="2478087"/>
          </a:xfrm>
          <a:prstGeom prst="rect">
            <a:avLst/>
          </a:prstGeom>
          <a:solidFill>
            <a:srgbClr val="FDED9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sz="1400" dirty="0">
                <a:latin typeface="Comic Sans MS" pitchFamily="66" charset="0"/>
              </a:rPr>
              <a:t>E is the electric field  V/m</a:t>
            </a:r>
          </a:p>
          <a:p>
            <a:pPr algn="just"/>
            <a:r>
              <a:rPr lang="en-US" sz="1400" dirty="0">
                <a:latin typeface="Comic Sans MS" pitchFamily="66" charset="0"/>
              </a:rPr>
              <a:t>B is the magnetic flux density </a:t>
            </a:r>
            <a:r>
              <a:rPr lang="en-US" sz="1400" dirty="0" err="1">
                <a:latin typeface="Comic Sans MS" pitchFamily="66" charset="0"/>
              </a:rPr>
              <a:t>Wb</a:t>
            </a:r>
            <a:r>
              <a:rPr lang="en-US" sz="1400" dirty="0">
                <a:latin typeface="Comic Sans MS" pitchFamily="66" charset="0"/>
              </a:rPr>
              <a:t>/m</a:t>
            </a:r>
            <a:r>
              <a:rPr lang="en-US" sz="1400" baseline="30000" dirty="0">
                <a:latin typeface="Comic Sans MS" pitchFamily="66" charset="0"/>
              </a:rPr>
              <a:t>2</a:t>
            </a:r>
            <a:endParaRPr lang="en-US" sz="1400" dirty="0">
              <a:latin typeface="Comic Sans MS" pitchFamily="66" charset="0"/>
            </a:endParaRPr>
          </a:p>
          <a:p>
            <a:pPr algn="just"/>
            <a:r>
              <a:rPr lang="en-US" sz="1400" dirty="0">
                <a:latin typeface="Comic Sans MS" pitchFamily="66" charset="0"/>
              </a:rPr>
              <a:t>H is the magnetic field intensity A/m</a:t>
            </a:r>
          </a:p>
          <a:p>
            <a:pPr algn="just"/>
            <a:r>
              <a:rPr lang="en-US" sz="1400" dirty="0">
                <a:latin typeface="Comic Sans MS" pitchFamily="66" charset="0"/>
              </a:rPr>
              <a:t>J is the current density A/m</a:t>
            </a:r>
            <a:r>
              <a:rPr lang="en-US" sz="1400" baseline="30000" dirty="0">
                <a:latin typeface="Comic Sans MS" pitchFamily="66" charset="0"/>
              </a:rPr>
              <a:t>2</a:t>
            </a:r>
            <a:endParaRPr lang="en-US" sz="1400" dirty="0">
              <a:latin typeface="Comic Sans MS" pitchFamily="66" charset="0"/>
            </a:endParaRPr>
          </a:p>
          <a:p>
            <a:pPr algn="just"/>
            <a:r>
              <a:rPr lang="en-US" sz="1400" dirty="0">
                <a:latin typeface="Comic Sans MS" pitchFamily="66" charset="0"/>
                <a:sym typeface="Symbol" pitchFamily="18" charset="2"/>
              </a:rPr>
              <a:t> </a:t>
            </a:r>
            <a:r>
              <a:rPr lang="en-US" sz="1400" dirty="0">
                <a:latin typeface="Comic Sans MS" pitchFamily="66" charset="0"/>
              </a:rPr>
              <a:t>is the permeability of the metal H/m</a:t>
            </a:r>
          </a:p>
          <a:p>
            <a:pPr algn="just"/>
            <a:r>
              <a:rPr lang="en-US" sz="1400" dirty="0">
                <a:latin typeface="Comic Sans MS" pitchFamily="66" charset="0"/>
                <a:sym typeface="Symbol" pitchFamily="18" charset="2"/>
              </a:rPr>
              <a:t> </a:t>
            </a:r>
            <a:r>
              <a:rPr lang="en-US" sz="1400" dirty="0">
                <a:latin typeface="Comic Sans MS" pitchFamily="66" charset="0"/>
              </a:rPr>
              <a:t>is the </a:t>
            </a:r>
            <a:r>
              <a:rPr lang="en-US" sz="1400" dirty="0" smtClean="0">
                <a:latin typeface="Comic Sans MS" pitchFamily="66" charset="0"/>
              </a:rPr>
              <a:t>conductivity S/m</a:t>
            </a:r>
            <a:endParaRPr lang="en-US" sz="1400" dirty="0">
              <a:latin typeface="Comic Sans MS" pitchFamily="66" charset="0"/>
            </a:endParaRPr>
          </a:p>
          <a:p>
            <a:pPr algn="just"/>
            <a:r>
              <a:rPr lang="en-US" sz="1400" dirty="0">
                <a:latin typeface="Comic Sans MS" pitchFamily="66" charset="0"/>
                <a:sym typeface="Symbol" pitchFamily="18" charset="2"/>
              </a:rPr>
              <a:t>v </a:t>
            </a:r>
            <a:r>
              <a:rPr lang="en-US" sz="1400" dirty="0">
                <a:latin typeface="Comic Sans MS" pitchFamily="66" charset="0"/>
              </a:rPr>
              <a:t>is velocity of the fluid </a:t>
            </a:r>
            <a:r>
              <a:rPr lang="en-US" sz="1400" dirty="0" smtClean="0">
                <a:latin typeface="Comic Sans MS" pitchFamily="66" charset="0"/>
              </a:rPr>
              <a:t>m/s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322591" name="Text Box 154"/>
          <p:cNvSpPr txBox="1">
            <a:spLocks noChangeArrowheads="1"/>
          </p:cNvSpPr>
          <p:nvPr/>
        </p:nvSpPr>
        <p:spPr bwMode="auto">
          <a:xfrm>
            <a:off x="5168900" y="5459413"/>
            <a:ext cx="3752850" cy="1341437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solidFill>
                  <a:srgbClr val="CC3300"/>
                </a:solidFill>
                <a:latin typeface="Comic Sans MS" pitchFamily="66" charset="0"/>
              </a:rPr>
              <a:t>Orientation and direction of primary current</a:t>
            </a:r>
            <a:r>
              <a:rPr lang="en-US">
                <a:latin typeface="Comic Sans MS" pitchFamily="66" charset="0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b="0">
                <a:latin typeface="Comic Sans MS" pitchFamily="66" charset="0"/>
              </a:rPr>
              <a:t>Key parameters in generating the forces in desired direction.</a:t>
            </a:r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757238" y="800100"/>
            <a:ext cx="1487487" cy="3503613"/>
            <a:chOff x="1600200" y="936170"/>
            <a:chExt cx="1486989" cy="3503895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600200" y="940933"/>
              <a:ext cx="152349" cy="1673360"/>
            </a:xfrm>
            <a:prstGeom prst="rect">
              <a:avLst/>
            </a:prstGeom>
            <a:solidFill>
              <a:schemeClr val="hlink"/>
            </a:solidFill>
            <a:ln w="25400" algn="ctr">
              <a:solidFill>
                <a:srgbClr val="0D0D0D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n-US" sz="1000">
                <a:solidFill>
                  <a:srgbClr val="FFFFFF"/>
                </a:solidFill>
                <a:latin typeface="Comic Sans MS" pitchFamily="66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934840" y="936170"/>
              <a:ext cx="152349" cy="1673360"/>
            </a:xfrm>
            <a:prstGeom prst="rect">
              <a:avLst/>
            </a:prstGeom>
            <a:solidFill>
              <a:schemeClr val="hlink"/>
            </a:solidFill>
            <a:ln w="25400" algn="ctr">
              <a:solidFill>
                <a:srgbClr val="0D0D0D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n-US" sz="1000">
                <a:solidFill>
                  <a:srgbClr val="FFFFFF"/>
                </a:solidFill>
                <a:latin typeface="Comic Sans MS" pitchFamily="66" charset="0"/>
              </a:endParaRPr>
            </a:p>
          </p:txBody>
        </p:sp>
        <p:sp>
          <p:nvSpPr>
            <p:cNvPr id="39" name="Donut 38"/>
            <p:cNvSpPr>
              <a:spLocks noChangeArrowheads="1"/>
            </p:cNvSpPr>
            <p:nvPr/>
          </p:nvSpPr>
          <p:spPr bwMode="auto">
            <a:xfrm>
              <a:off x="1612896" y="2958808"/>
              <a:ext cx="1463184" cy="1481257"/>
            </a:xfrm>
            <a:custGeom>
              <a:avLst/>
              <a:gdLst>
                <a:gd name="T0" fmla="*/ 731592 w 1463184"/>
                <a:gd name="T1" fmla="*/ 0 h 1481257"/>
                <a:gd name="T2" fmla="*/ 214278 w 1463184"/>
                <a:gd name="T3" fmla="*/ 216925 h 1481257"/>
                <a:gd name="T4" fmla="*/ 0 w 1463184"/>
                <a:gd name="T5" fmla="*/ 740629 h 1481257"/>
                <a:gd name="T6" fmla="*/ 214278 w 1463184"/>
                <a:gd name="T7" fmla="*/ 1264332 h 1481257"/>
                <a:gd name="T8" fmla="*/ 731592 w 1463184"/>
                <a:gd name="T9" fmla="*/ 1481257 h 1481257"/>
                <a:gd name="T10" fmla="*/ 1248906 w 1463184"/>
                <a:gd name="T11" fmla="*/ 1264332 h 1481257"/>
                <a:gd name="T12" fmla="*/ 1463184 w 1463184"/>
                <a:gd name="T13" fmla="*/ 740629 h 1481257"/>
                <a:gd name="T14" fmla="*/ 1248906 w 1463184"/>
                <a:gd name="T15" fmla="*/ 216925 h 1481257"/>
                <a:gd name="T16" fmla="*/ 17694720 60000 65536"/>
                <a:gd name="T17" fmla="*/ 17694720 60000 65536"/>
                <a:gd name="T18" fmla="*/ 11796480 60000 65536"/>
                <a:gd name="T19" fmla="*/ 5898240 60000 65536"/>
                <a:gd name="T20" fmla="*/ 5898240 60000 65536"/>
                <a:gd name="T21" fmla="*/ 5898240 60000 65536"/>
                <a:gd name="T22" fmla="*/ 0 60000 65536"/>
                <a:gd name="T23" fmla="*/ 17694720 60000 65536"/>
                <a:gd name="T24" fmla="*/ 214278 w 1463184"/>
                <a:gd name="T25" fmla="*/ 216925 h 1481257"/>
                <a:gd name="T26" fmla="*/ 1248906 w 1463184"/>
                <a:gd name="T27" fmla="*/ 1264332 h 14812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63184" h="1481257">
                  <a:moveTo>
                    <a:pt x="0" y="740629"/>
                  </a:moveTo>
                  <a:lnTo>
                    <a:pt x="0" y="740629"/>
                  </a:lnTo>
                  <a:cubicBezTo>
                    <a:pt x="0" y="331591"/>
                    <a:pt x="327545" y="0"/>
                    <a:pt x="731592" y="1"/>
                  </a:cubicBezTo>
                  <a:cubicBezTo>
                    <a:pt x="731592" y="1"/>
                    <a:pt x="731592" y="1"/>
                    <a:pt x="731592" y="1"/>
                  </a:cubicBezTo>
                  <a:cubicBezTo>
                    <a:pt x="1135639" y="1"/>
                    <a:pt x="1463184" y="331592"/>
                    <a:pt x="1463184" y="740630"/>
                  </a:cubicBezTo>
                  <a:cubicBezTo>
                    <a:pt x="1463184" y="740630"/>
                    <a:pt x="1463183" y="740630"/>
                    <a:pt x="1463183" y="740630"/>
                  </a:cubicBezTo>
                  <a:lnTo>
                    <a:pt x="1463184" y="740631"/>
                  </a:lnTo>
                  <a:cubicBezTo>
                    <a:pt x="1463184" y="1149669"/>
                    <a:pt x="1135639" y="1481259"/>
                    <a:pt x="731592" y="1481260"/>
                  </a:cubicBezTo>
                  <a:cubicBezTo>
                    <a:pt x="327544" y="1481260"/>
                    <a:pt x="0" y="1149669"/>
                    <a:pt x="0" y="740631"/>
                  </a:cubicBezTo>
                  <a:cubicBezTo>
                    <a:pt x="-1" y="740630"/>
                    <a:pt x="0" y="740630"/>
                    <a:pt x="0" y="740630"/>
                  </a:cubicBezTo>
                  <a:close/>
                  <a:moveTo>
                    <a:pt x="112080" y="740629"/>
                  </a:moveTo>
                  <a:lnTo>
                    <a:pt x="112080" y="740629"/>
                  </a:lnTo>
                  <a:cubicBezTo>
                    <a:pt x="112080" y="740629"/>
                    <a:pt x="112080" y="740629"/>
                    <a:pt x="112080" y="740629"/>
                  </a:cubicBezTo>
                  <a:cubicBezTo>
                    <a:pt x="112079" y="1087767"/>
                    <a:pt x="389444" y="1369178"/>
                    <a:pt x="731591" y="1369178"/>
                  </a:cubicBezTo>
                  <a:lnTo>
                    <a:pt x="731591" y="1369179"/>
                  </a:lnTo>
                  <a:cubicBezTo>
                    <a:pt x="1073738" y="1369178"/>
                    <a:pt x="1351103" y="1087768"/>
                    <a:pt x="1351103" y="740630"/>
                  </a:cubicBezTo>
                  <a:cubicBezTo>
                    <a:pt x="1351103" y="393491"/>
                    <a:pt x="1073738" y="112081"/>
                    <a:pt x="731591" y="112081"/>
                  </a:cubicBezTo>
                  <a:lnTo>
                    <a:pt x="731590" y="112081"/>
                  </a:lnTo>
                  <a:cubicBezTo>
                    <a:pt x="731590" y="112081"/>
                    <a:pt x="731590" y="112081"/>
                    <a:pt x="731590" y="112081"/>
                  </a:cubicBezTo>
                  <a:cubicBezTo>
                    <a:pt x="389443" y="112080"/>
                    <a:pt x="112078" y="393491"/>
                    <a:pt x="112078" y="740629"/>
                  </a:cubicBezTo>
                  <a:close/>
                </a:path>
              </a:pathLst>
            </a:custGeom>
            <a:solidFill>
              <a:schemeClr val="hlink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n-US" sz="1000">
                <a:latin typeface="Comic Sans MS" pitchFamily="66" charset="0"/>
              </a:endParaRPr>
            </a:p>
          </p:txBody>
        </p:sp>
      </p:grpSp>
      <p:sp>
        <p:nvSpPr>
          <p:cNvPr id="322596" name="Rectangle 36"/>
          <p:cNvSpPr>
            <a:spLocks noChangeArrowheads="1"/>
          </p:cNvSpPr>
          <p:nvPr/>
        </p:nvSpPr>
        <p:spPr bwMode="auto">
          <a:xfrm>
            <a:off x="3059113" y="3263900"/>
            <a:ext cx="5864225" cy="2122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</a:rPr>
              <a:t>Metals -electrically conducting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</a:rPr>
              <a:t>Induced currents, magnetic fields </a:t>
            </a: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  <a:sym typeface="Symbol" pitchFamily="18" charset="2"/>
              </a:rPr>
              <a:t> </a:t>
            </a: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</a:rPr>
              <a:t>Lorentz Force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GB" sz="2000" dirty="0">
                <a:latin typeface="Comic Sans MS" pitchFamily="66" charset="0"/>
              </a:rPr>
              <a:t>Applications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</a:rPr>
              <a:t>grain refinement.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1600" b="0" dirty="0" smtClean="0">
                <a:solidFill>
                  <a:srgbClr val="000066"/>
                </a:solidFill>
                <a:latin typeface="Comic Sans MS" pitchFamily="66" charset="0"/>
              </a:rPr>
              <a:t>Mix immiscible liquid metals</a:t>
            </a:r>
            <a:endParaRPr lang="en-GB" sz="1600" b="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322597" name="Text Box 154"/>
          <p:cNvSpPr txBox="1">
            <a:spLocks noChangeArrowheads="1"/>
          </p:cNvSpPr>
          <p:nvPr/>
        </p:nvSpPr>
        <p:spPr bwMode="auto">
          <a:xfrm>
            <a:off x="166688" y="5464175"/>
            <a:ext cx="4903787" cy="1327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</a:extLst>
        </p:spPr>
        <p:txBody>
          <a:bodyPr>
            <a:spAutoFit/>
          </a:bodyPr>
          <a:lstStyle>
            <a:lvl1pPr marL="2682875" indent="-2682875">
              <a:defRPr>
                <a:solidFill>
                  <a:schemeClr val="tx1"/>
                </a:solidFill>
                <a:latin typeface="Arial" charset="0"/>
              </a:defRPr>
            </a:lvl1pPr>
            <a:lvl2pPr marL="3082925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3425825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3768725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4111625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4568825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5026025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5483225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5940425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CC3300"/>
                </a:solidFill>
                <a:latin typeface="Comic Sans MS" pitchFamily="66" charset="0"/>
              </a:rPr>
              <a:t>Advantages</a:t>
            </a:r>
            <a:r>
              <a:rPr lang="en-US" sz="1600">
                <a:latin typeface="Comic Sans MS" pitchFamily="66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sz="1600" b="0">
                <a:latin typeface="Comic Sans MS" pitchFamily="66" charset="0"/>
              </a:rPr>
              <a:t>Non intrusive </a:t>
            </a:r>
            <a:r>
              <a:rPr lang="en-US" sz="1600" b="0">
                <a:latin typeface="Syastro" pitchFamily="2" charset="0"/>
              </a:rPr>
              <a:t>i </a:t>
            </a:r>
            <a:r>
              <a:rPr lang="en-US" sz="1600" b="0">
                <a:latin typeface="Comic Sans MS" pitchFamily="66" charset="0"/>
              </a:rPr>
              <a:t>No contamination.</a:t>
            </a:r>
          </a:p>
          <a:p>
            <a:pPr>
              <a:spcBef>
                <a:spcPct val="50000"/>
              </a:spcBef>
            </a:pPr>
            <a:r>
              <a:rPr lang="en-US" sz="1600" b="0">
                <a:latin typeface="Comic Sans MS" pitchFamily="66" charset="0"/>
              </a:rPr>
              <a:t>Current and frequency </a:t>
            </a:r>
            <a:r>
              <a:rPr lang="en-US" sz="1600" b="0">
                <a:latin typeface="Syastro" pitchFamily="2" charset="0"/>
              </a:rPr>
              <a:t>i </a:t>
            </a:r>
            <a:r>
              <a:rPr lang="en-US" sz="1600" b="0">
                <a:latin typeface="Comic Sans MS" pitchFamily="66" charset="0"/>
              </a:rPr>
              <a:t>Control of stirring intensity, process.</a:t>
            </a:r>
          </a:p>
        </p:txBody>
      </p:sp>
      <p:sp>
        <p:nvSpPr>
          <p:cNvPr id="322598" name="Rectangle 38"/>
          <p:cNvSpPr>
            <a:spLocks noChangeArrowheads="1"/>
          </p:cNvSpPr>
          <p:nvPr/>
        </p:nvSpPr>
        <p:spPr bwMode="auto">
          <a:xfrm>
            <a:off x="152400" y="619125"/>
            <a:ext cx="2792413" cy="4760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436563" y="4802188"/>
            <a:ext cx="22320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Solenoid excited by an alternating current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0" y="972055"/>
            <a:ext cx="2802585" cy="1381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57" y="2485232"/>
            <a:ext cx="2076950" cy="5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1820</Words>
  <Application>Microsoft Office PowerPoint</Application>
  <PresentationFormat>On-screen Show (4:3)</PresentationFormat>
  <Paragraphs>370</Paragraphs>
  <Slides>33</Slides>
  <Notes>6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Office Theme</vt:lpstr>
      <vt:lpstr>Equation.DSMT4</vt:lpstr>
      <vt:lpstr>Microsoft Equation 3.0</vt:lpstr>
      <vt:lpstr>Electromagnetic Stirring of Liquid Metals</vt:lpstr>
      <vt:lpstr>PowerPoint Presentation</vt:lpstr>
      <vt:lpstr>PowerPoint Presentation</vt:lpstr>
      <vt:lpstr>Methods of producing non-dendritic microstructure</vt:lpstr>
      <vt:lpstr>Literature review</vt:lpstr>
      <vt:lpstr>Contribution</vt:lpstr>
      <vt:lpstr>Contribution (contd.)</vt:lpstr>
      <vt:lpstr>Working Principle</vt:lpstr>
      <vt:lpstr>EM stirring- How it works ?? </vt:lpstr>
      <vt:lpstr>PowerPoint Presentation</vt:lpstr>
      <vt:lpstr>Field Formulation (A-V)</vt:lpstr>
      <vt:lpstr>Simplified Equation Set</vt:lpstr>
      <vt:lpstr>Validation 1 – Magnetic field around cylindrical current carrying conductor</vt:lpstr>
      <vt:lpstr>Results</vt:lpstr>
      <vt:lpstr>Validation 2 – Magnetic field around current carrying bar</vt:lpstr>
      <vt:lpstr>PowerPoint Presentation</vt:lpstr>
      <vt:lpstr>Field Formulation (A-J)</vt:lpstr>
      <vt:lpstr>Validation 3 – Magnetic field around current carrying coil</vt:lpstr>
      <vt:lpstr>PowerPoint Presentation</vt:lpstr>
      <vt:lpstr>Validation 4 – Magnetic field around current carrying solenoid</vt:lpstr>
      <vt:lpstr>Solenoid – Constant Current</vt:lpstr>
      <vt:lpstr>Solenoid Space Varying Current</vt:lpstr>
      <vt:lpstr>Solenoid -Time Varying current</vt:lpstr>
      <vt:lpstr>Solenoid – Time Varying (contd)</vt:lpstr>
      <vt:lpstr>Solenoid – Space and Time Varying </vt:lpstr>
      <vt:lpstr>Inferences</vt:lpstr>
      <vt:lpstr>Development of LEMS – 3 coils</vt:lpstr>
      <vt:lpstr>Design of LEMS – 6 coils</vt:lpstr>
      <vt:lpstr>Design of LEMS – 6 coils</vt:lpstr>
      <vt:lpstr>Generation of Axial force in LEMS</vt:lpstr>
      <vt:lpstr>Conclusions</vt:lpstr>
      <vt:lpstr>Scope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Electromagnetic Stirring of Liquid Metals</dc:title>
  <dc:creator>admin</dc:creator>
  <cp:lastModifiedBy>admin</cp:lastModifiedBy>
  <cp:revision>25</cp:revision>
  <dcterms:created xsi:type="dcterms:W3CDTF">2014-05-11T13:29:21Z</dcterms:created>
  <dcterms:modified xsi:type="dcterms:W3CDTF">2014-05-11T18:31:27Z</dcterms:modified>
</cp:coreProperties>
</file>